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7" r:id="rId12"/>
    <p:sldId id="266" r:id="rId13"/>
    <p:sldId id="268" r:id="rId14"/>
    <p:sldId id="269" r:id="rId15"/>
    <p:sldId id="270" r:id="rId16"/>
    <p:sldId id="280" r:id="rId17"/>
    <p:sldId id="279" r:id="rId18"/>
    <p:sldId id="278" r:id="rId19"/>
    <p:sldId id="281" r:id="rId20"/>
    <p:sldId id="277" r:id="rId21"/>
    <p:sldId id="276" r:id="rId22"/>
    <p:sldId id="271" r:id="rId23"/>
    <p:sldId id="275" r:id="rId24"/>
    <p:sldId id="274" r:id="rId25"/>
    <p:sldId id="273" r:id="rId26"/>
    <p:sldId id="27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9/16/2013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9/16/2013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Next? Life After High School” Grammar</a:t>
            </a:r>
            <a:endParaRPr lang="en-US" dirty="0"/>
          </a:p>
        </p:txBody>
      </p:sp>
      <p:sp>
        <p:nvSpPr>
          <p:cNvPr id="3" name="Subtitle 2"/>
          <p:cNvSpPr>
            <a:spLocks noGrp="1"/>
          </p:cNvSpPr>
          <p:nvPr>
            <p:ph type="subTitle" idx="1"/>
          </p:nvPr>
        </p:nvSpPr>
        <p:spPr/>
        <p:txBody>
          <a:bodyPr/>
          <a:lstStyle/>
          <a:p>
            <a:r>
              <a:rPr lang="en-US" dirty="0" smtClean="0"/>
              <a:t>ERWC Grammar Module</a:t>
            </a:r>
          </a:p>
          <a:p>
            <a:r>
              <a:rPr lang="en-US" dirty="0" smtClean="0"/>
              <a:t>Mrs. Curran’s Class B-114</a:t>
            </a:r>
            <a:endParaRPr lang="en-US" dirty="0"/>
          </a:p>
        </p:txBody>
      </p:sp>
    </p:spTree>
    <p:extLst>
      <p:ext uri="{BB962C8B-B14F-4D97-AF65-F5344CB8AC3E}">
        <p14:creationId xmlns:p14="http://schemas.microsoft.com/office/powerpoint/2010/main" val="349560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52500"/>
            <a:ext cx="9144000" cy="5905500"/>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48822733"/>
              </p:ext>
            </p:extLst>
          </p:nvPr>
        </p:nvGraphicFramePr>
        <p:xfrm>
          <a:off x="396876" y="1483114"/>
          <a:ext cx="8191500" cy="4882427"/>
        </p:xfrm>
        <a:graphic>
          <a:graphicData uri="http://schemas.openxmlformats.org/drawingml/2006/table">
            <a:tbl>
              <a:tblPr firstRow="1" bandRow="1">
                <a:tableStyleId>{5C22544A-7EE6-4342-B048-85BDC9FD1C3A}</a:tableStyleId>
              </a:tblPr>
              <a:tblGrid>
                <a:gridCol w="1638300"/>
                <a:gridCol w="1638300"/>
                <a:gridCol w="1638300"/>
                <a:gridCol w="1638300"/>
                <a:gridCol w="1638300"/>
              </a:tblGrid>
              <a:tr h="33750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37502">
                <a:tc>
                  <a:txBody>
                    <a:bodyPr/>
                    <a:lstStyle/>
                    <a:p>
                      <a:r>
                        <a:rPr lang="en-US" dirty="0" smtClean="0"/>
                        <a:t>about</a:t>
                      </a:r>
                      <a:endParaRPr lang="en-US" dirty="0"/>
                    </a:p>
                  </a:txBody>
                  <a:tcPr/>
                </a:tc>
                <a:tc>
                  <a:txBody>
                    <a:bodyPr/>
                    <a:lstStyle/>
                    <a:p>
                      <a:r>
                        <a:rPr lang="en-US" dirty="0" smtClean="0"/>
                        <a:t>before</a:t>
                      </a:r>
                      <a:endParaRPr lang="en-US" dirty="0"/>
                    </a:p>
                  </a:txBody>
                  <a:tcPr/>
                </a:tc>
                <a:tc>
                  <a:txBody>
                    <a:bodyPr/>
                    <a:lstStyle/>
                    <a:p>
                      <a:r>
                        <a:rPr lang="en-US" dirty="0" smtClean="0"/>
                        <a:t>down </a:t>
                      </a:r>
                      <a:endParaRPr lang="en-US" dirty="0"/>
                    </a:p>
                  </a:txBody>
                  <a:tcPr/>
                </a:tc>
                <a:tc>
                  <a:txBody>
                    <a:bodyPr/>
                    <a:lstStyle/>
                    <a:p>
                      <a:r>
                        <a:rPr lang="en-US" dirty="0" smtClean="0"/>
                        <a:t>off</a:t>
                      </a:r>
                      <a:endParaRPr lang="en-US" dirty="0"/>
                    </a:p>
                  </a:txBody>
                  <a:tcPr/>
                </a:tc>
                <a:tc>
                  <a:txBody>
                    <a:bodyPr/>
                    <a:lstStyle/>
                    <a:p>
                      <a:r>
                        <a:rPr lang="en-US" dirty="0" smtClean="0"/>
                        <a:t>toward(s)</a:t>
                      </a:r>
                      <a:endParaRPr lang="en-US" dirty="0"/>
                    </a:p>
                  </a:txBody>
                  <a:tcPr/>
                </a:tc>
              </a:tr>
              <a:tr h="337502">
                <a:tc>
                  <a:txBody>
                    <a:bodyPr/>
                    <a:lstStyle/>
                    <a:p>
                      <a:r>
                        <a:rPr lang="en-US" dirty="0" smtClean="0"/>
                        <a:t>above</a:t>
                      </a:r>
                      <a:endParaRPr lang="en-US" dirty="0"/>
                    </a:p>
                  </a:txBody>
                  <a:tcPr/>
                </a:tc>
                <a:tc>
                  <a:txBody>
                    <a:bodyPr/>
                    <a:lstStyle/>
                    <a:p>
                      <a:r>
                        <a:rPr lang="en-US" dirty="0" smtClean="0"/>
                        <a:t>behind</a:t>
                      </a:r>
                      <a:endParaRPr lang="en-US" dirty="0"/>
                    </a:p>
                  </a:txBody>
                  <a:tcPr/>
                </a:tc>
                <a:tc>
                  <a:txBody>
                    <a:bodyPr/>
                    <a:lstStyle/>
                    <a:p>
                      <a:r>
                        <a:rPr lang="en-US" dirty="0" smtClean="0"/>
                        <a:t>during</a:t>
                      </a:r>
                      <a:endParaRPr lang="en-US" dirty="0"/>
                    </a:p>
                  </a:txBody>
                  <a:tcPr/>
                </a:tc>
                <a:tc>
                  <a:txBody>
                    <a:bodyPr/>
                    <a:lstStyle/>
                    <a:p>
                      <a:r>
                        <a:rPr lang="en-US" dirty="0" smtClean="0"/>
                        <a:t>on</a:t>
                      </a:r>
                      <a:endParaRPr lang="en-US" dirty="0"/>
                    </a:p>
                  </a:txBody>
                  <a:tcPr/>
                </a:tc>
                <a:tc>
                  <a:txBody>
                    <a:bodyPr/>
                    <a:lstStyle/>
                    <a:p>
                      <a:r>
                        <a:rPr lang="en-US" dirty="0" smtClean="0"/>
                        <a:t>under</a:t>
                      </a:r>
                      <a:endParaRPr lang="en-US" dirty="0"/>
                    </a:p>
                  </a:txBody>
                  <a:tcPr/>
                </a:tc>
              </a:tr>
              <a:tr h="337502">
                <a:tc>
                  <a:txBody>
                    <a:bodyPr/>
                    <a:lstStyle/>
                    <a:p>
                      <a:r>
                        <a:rPr lang="en-US" dirty="0" smtClean="0"/>
                        <a:t>across</a:t>
                      </a:r>
                      <a:endParaRPr lang="en-US" dirty="0"/>
                    </a:p>
                  </a:txBody>
                  <a:tcPr/>
                </a:tc>
                <a:tc>
                  <a:txBody>
                    <a:bodyPr/>
                    <a:lstStyle/>
                    <a:p>
                      <a:r>
                        <a:rPr lang="en-US" dirty="0" smtClean="0"/>
                        <a:t>below</a:t>
                      </a:r>
                      <a:endParaRPr lang="en-US" dirty="0"/>
                    </a:p>
                  </a:txBody>
                  <a:tcPr/>
                </a:tc>
                <a:tc>
                  <a:txBody>
                    <a:bodyPr/>
                    <a:lstStyle/>
                    <a:p>
                      <a:r>
                        <a:rPr lang="en-US" dirty="0" smtClean="0"/>
                        <a:t>for </a:t>
                      </a:r>
                      <a:endParaRPr lang="en-US" dirty="0"/>
                    </a:p>
                  </a:txBody>
                  <a:tcPr/>
                </a:tc>
                <a:tc>
                  <a:txBody>
                    <a:bodyPr/>
                    <a:lstStyle/>
                    <a:p>
                      <a:r>
                        <a:rPr lang="en-US" dirty="0" smtClean="0"/>
                        <a:t>out </a:t>
                      </a:r>
                      <a:endParaRPr lang="en-US" dirty="0"/>
                    </a:p>
                  </a:txBody>
                  <a:tcPr/>
                </a:tc>
                <a:tc>
                  <a:txBody>
                    <a:bodyPr/>
                    <a:lstStyle/>
                    <a:p>
                      <a:r>
                        <a:rPr lang="en-US" dirty="0" smtClean="0"/>
                        <a:t>until</a:t>
                      </a:r>
                      <a:endParaRPr lang="en-US" dirty="0"/>
                    </a:p>
                  </a:txBody>
                  <a:tcPr/>
                </a:tc>
              </a:tr>
              <a:tr h="337502">
                <a:tc>
                  <a:txBody>
                    <a:bodyPr/>
                    <a:lstStyle/>
                    <a:p>
                      <a:r>
                        <a:rPr lang="en-US" dirty="0" smtClean="0"/>
                        <a:t>after</a:t>
                      </a:r>
                      <a:endParaRPr lang="en-US" dirty="0"/>
                    </a:p>
                  </a:txBody>
                  <a:tcPr/>
                </a:tc>
                <a:tc>
                  <a:txBody>
                    <a:bodyPr/>
                    <a:lstStyle/>
                    <a:p>
                      <a:r>
                        <a:rPr lang="en-US" dirty="0" smtClean="0"/>
                        <a:t>beneath</a:t>
                      </a:r>
                      <a:endParaRPr lang="en-US" dirty="0"/>
                    </a:p>
                  </a:txBody>
                  <a:tcPr/>
                </a:tc>
                <a:tc>
                  <a:txBody>
                    <a:bodyPr/>
                    <a:lstStyle/>
                    <a:p>
                      <a:r>
                        <a:rPr lang="en-US" dirty="0" smtClean="0"/>
                        <a:t>from</a:t>
                      </a:r>
                      <a:endParaRPr lang="en-US" dirty="0"/>
                    </a:p>
                  </a:txBody>
                  <a:tcPr/>
                </a:tc>
                <a:tc>
                  <a:txBody>
                    <a:bodyPr/>
                    <a:lstStyle/>
                    <a:p>
                      <a:r>
                        <a:rPr lang="en-US" dirty="0" smtClean="0"/>
                        <a:t>over</a:t>
                      </a:r>
                      <a:endParaRPr lang="en-US" dirty="0"/>
                    </a:p>
                  </a:txBody>
                  <a:tcPr/>
                </a:tc>
                <a:tc>
                  <a:txBody>
                    <a:bodyPr/>
                    <a:lstStyle/>
                    <a:p>
                      <a:r>
                        <a:rPr lang="en-US" dirty="0" smtClean="0"/>
                        <a:t>up</a:t>
                      </a:r>
                      <a:endParaRPr lang="en-US" dirty="0"/>
                    </a:p>
                  </a:txBody>
                  <a:tcPr/>
                </a:tc>
              </a:tr>
              <a:tr h="337502">
                <a:tc>
                  <a:txBody>
                    <a:bodyPr/>
                    <a:lstStyle/>
                    <a:p>
                      <a:r>
                        <a:rPr lang="en-US" dirty="0" smtClean="0"/>
                        <a:t>against</a:t>
                      </a:r>
                      <a:endParaRPr lang="en-US" dirty="0"/>
                    </a:p>
                  </a:txBody>
                  <a:tcPr/>
                </a:tc>
                <a:tc>
                  <a:txBody>
                    <a:bodyPr/>
                    <a:lstStyle/>
                    <a:p>
                      <a:r>
                        <a:rPr lang="en-US" dirty="0" smtClean="0"/>
                        <a:t>beside(s)</a:t>
                      </a:r>
                      <a:endParaRPr lang="en-US" dirty="0"/>
                    </a:p>
                  </a:txBody>
                  <a:tcPr/>
                </a:tc>
                <a:tc>
                  <a:txBody>
                    <a:bodyPr/>
                    <a:lstStyle/>
                    <a:p>
                      <a:r>
                        <a:rPr lang="en-US" dirty="0" smtClean="0"/>
                        <a:t>in</a:t>
                      </a:r>
                      <a:endParaRPr lang="en-US" dirty="0"/>
                    </a:p>
                  </a:txBody>
                  <a:tcPr/>
                </a:tc>
                <a:tc>
                  <a:txBody>
                    <a:bodyPr/>
                    <a:lstStyle/>
                    <a:p>
                      <a:r>
                        <a:rPr lang="en-US" dirty="0" smtClean="0"/>
                        <a:t>since</a:t>
                      </a:r>
                      <a:endParaRPr lang="en-US" dirty="0"/>
                    </a:p>
                  </a:txBody>
                  <a:tcPr/>
                </a:tc>
                <a:tc>
                  <a:txBody>
                    <a:bodyPr/>
                    <a:lstStyle/>
                    <a:p>
                      <a:r>
                        <a:rPr lang="en-US" dirty="0" smtClean="0"/>
                        <a:t>upon</a:t>
                      </a:r>
                      <a:endParaRPr lang="en-US" dirty="0"/>
                    </a:p>
                  </a:txBody>
                  <a:tcPr/>
                </a:tc>
              </a:tr>
              <a:tr h="590628">
                <a:tc>
                  <a:txBody>
                    <a:bodyPr/>
                    <a:lstStyle/>
                    <a:p>
                      <a:r>
                        <a:rPr lang="en-US" sz="1800" kern="1200" dirty="0" smtClean="0">
                          <a:solidFill>
                            <a:schemeClr val="dk1"/>
                          </a:solidFill>
                          <a:latin typeface="+mn-lt"/>
                          <a:ea typeface="+mn-ea"/>
                          <a:cs typeface="+mn-cs"/>
                        </a:rPr>
                        <a:t>along</a:t>
                      </a:r>
                    </a:p>
                    <a:p>
                      <a:endParaRPr lang="en-US" dirty="0"/>
                    </a:p>
                  </a:txBody>
                  <a:tcPr/>
                </a:tc>
                <a:tc>
                  <a:txBody>
                    <a:bodyPr/>
                    <a:lstStyle/>
                    <a:p>
                      <a:r>
                        <a:rPr lang="en-US" dirty="0" smtClean="0"/>
                        <a:t>between</a:t>
                      </a:r>
                      <a:endParaRPr lang="en-US" dirty="0"/>
                    </a:p>
                  </a:txBody>
                  <a:tcPr/>
                </a:tc>
                <a:tc>
                  <a:txBody>
                    <a:bodyPr/>
                    <a:lstStyle/>
                    <a:p>
                      <a:r>
                        <a:rPr lang="en-US" dirty="0" smtClean="0"/>
                        <a:t>into </a:t>
                      </a:r>
                      <a:endParaRPr lang="en-US" dirty="0"/>
                    </a:p>
                  </a:txBody>
                  <a:tcPr/>
                </a:tc>
                <a:tc>
                  <a:txBody>
                    <a:bodyPr/>
                    <a:lstStyle/>
                    <a:p>
                      <a:r>
                        <a:rPr lang="en-US" dirty="0" smtClean="0"/>
                        <a:t>through</a:t>
                      </a:r>
                      <a:endParaRPr lang="en-US" dirty="0"/>
                    </a:p>
                  </a:txBody>
                  <a:tcPr/>
                </a:tc>
                <a:tc>
                  <a:txBody>
                    <a:bodyPr/>
                    <a:lstStyle/>
                    <a:p>
                      <a:r>
                        <a:rPr lang="en-US" dirty="0" smtClean="0"/>
                        <a:t>with</a:t>
                      </a:r>
                      <a:endParaRPr lang="en-US" dirty="0"/>
                    </a:p>
                  </a:txBody>
                  <a:tcPr/>
                </a:tc>
              </a:tr>
              <a:tr h="337502">
                <a:tc>
                  <a:txBody>
                    <a:bodyPr/>
                    <a:lstStyle/>
                    <a:p>
                      <a:r>
                        <a:rPr lang="en-US" sz="1800" kern="1200" dirty="0" smtClean="0">
                          <a:solidFill>
                            <a:schemeClr val="dk1"/>
                          </a:solidFill>
                          <a:latin typeface="+mn-lt"/>
                          <a:ea typeface="+mn-ea"/>
                          <a:cs typeface="+mn-cs"/>
                        </a:rPr>
                        <a:t>among</a:t>
                      </a:r>
                    </a:p>
                  </a:txBody>
                  <a:tcPr/>
                </a:tc>
                <a:tc>
                  <a:txBody>
                    <a:bodyPr/>
                    <a:lstStyle/>
                    <a:p>
                      <a:r>
                        <a:rPr lang="en-US" dirty="0" smtClean="0"/>
                        <a:t>beyond</a:t>
                      </a:r>
                      <a:endParaRPr lang="en-US" dirty="0"/>
                    </a:p>
                  </a:txBody>
                  <a:tcPr/>
                </a:tc>
                <a:tc>
                  <a:txBody>
                    <a:bodyPr/>
                    <a:lstStyle/>
                    <a:p>
                      <a:r>
                        <a:rPr lang="en-US" dirty="0" smtClean="0"/>
                        <a:t>like</a:t>
                      </a:r>
                      <a:endParaRPr lang="en-US" dirty="0"/>
                    </a:p>
                  </a:txBody>
                  <a:tcPr/>
                </a:tc>
                <a:tc>
                  <a:txBody>
                    <a:bodyPr/>
                    <a:lstStyle/>
                    <a:p>
                      <a:r>
                        <a:rPr lang="en-US" dirty="0" smtClean="0"/>
                        <a:t>throughout</a:t>
                      </a:r>
                      <a:endParaRPr lang="en-US" dirty="0"/>
                    </a:p>
                  </a:txBody>
                  <a:tcPr/>
                </a:tc>
                <a:tc>
                  <a:txBody>
                    <a:bodyPr/>
                    <a:lstStyle/>
                    <a:p>
                      <a:r>
                        <a:rPr lang="en-US" dirty="0" smtClean="0"/>
                        <a:t>within</a:t>
                      </a:r>
                    </a:p>
                    <a:p>
                      <a:endParaRPr lang="en-US" dirty="0"/>
                    </a:p>
                  </a:txBody>
                  <a:tcPr/>
                </a:tc>
              </a:tr>
              <a:tr h="515958">
                <a:tc>
                  <a:txBody>
                    <a:bodyPr/>
                    <a:lstStyle/>
                    <a:p>
                      <a:r>
                        <a:rPr lang="en-US" sz="1800" kern="1200" dirty="0" smtClean="0">
                          <a:solidFill>
                            <a:schemeClr val="dk1"/>
                          </a:solidFill>
                          <a:latin typeface="+mn-lt"/>
                          <a:ea typeface="+mn-ea"/>
                          <a:cs typeface="+mn-cs"/>
                        </a:rPr>
                        <a:t>around</a:t>
                      </a:r>
                    </a:p>
                  </a:txBody>
                  <a:tcPr/>
                </a:tc>
                <a:tc>
                  <a:txBody>
                    <a:bodyPr/>
                    <a:lstStyle/>
                    <a:p>
                      <a:r>
                        <a:rPr lang="en-US" dirty="0" smtClean="0"/>
                        <a:t>by</a:t>
                      </a:r>
                      <a:endParaRPr lang="en-US" dirty="0"/>
                    </a:p>
                  </a:txBody>
                  <a:tcPr/>
                </a:tc>
                <a:tc>
                  <a:txBody>
                    <a:bodyPr/>
                    <a:lstStyle/>
                    <a:p>
                      <a:r>
                        <a:rPr lang="en-US" dirty="0" smtClean="0"/>
                        <a:t>near</a:t>
                      </a:r>
                      <a:endParaRPr lang="en-US" dirty="0"/>
                    </a:p>
                  </a:txBody>
                  <a:tcPr/>
                </a:tc>
                <a:tc>
                  <a:txBody>
                    <a:bodyPr/>
                    <a:lstStyle/>
                    <a:p>
                      <a:r>
                        <a:rPr lang="en-US" dirty="0" smtClean="0"/>
                        <a:t>till</a:t>
                      </a:r>
                      <a:endParaRPr lang="en-US" dirty="0"/>
                    </a:p>
                  </a:txBody>
                  <a:tcPr/>
                </a:tc>
                <a:tc>
                  <a:txBody>
                    <a:bodyPr/>
                    <a:lstStyle/>
                    <a:p>
                      <a:r>
                        <a:rPr lang="en-US" dirty="0" smtClean="0"/>
                        <a:t>without</a:t>
                      </a:r>
                      <a:endParaRPr lang="en-US" dirty="0"/>
                    </a:p>
                  </a:txBody>
                  <a:tcPr/>
                </a:tc>
              </a:tr>
              <a:tr h="891749">
                <a:tc>
                  <a:txBody>
                    <a:bodyPr/>
                    <a:lstStyle/>
                    <a:p>
                      <a:r>
                        <a:rPr lang="en-US" sz="1800" kern="1200" dirty="0" smtClean="0">
                          <a:solidFill>
                            <a:schemeClr val="dk1"/>
                          </a:solidFill>
                          <a:latin typeface="+mn-lt"/>
                          <a:ea typeface="+mn-ea"/>
                          <a:cs typeface="+mn-cs"/>
                        </a:rPr>
                        <a:t>at</a:t>
                      </a:r>
                    </a:p>
                  </a:txBody>
                  <a:tcPr/>
                </a:tc>
                <a:tc>
                  <a:txBody>
                    <a:bodyPr/>
                    <a:lstStyle/>
                    <a:p>
                      <a:r>
                        <a:rPr lang="en-US" dirty="0" smtClean="0"/>
                        <a:t>despite</a:t>
                      </a:r>
                      <a:endParaRPr lang="en-US" dirty="0"/>
                    </a:p>
                  </a:txBody>
                  <a:tcPr/>
                </a:tc>
                <a:tc>
                  <a:txBody>
                    <a:bodyPr/>
                    <a:lstStyle/>
                    <a:p>
                      <a:r>
                        <a:rPr lang="en-US" dirty="0" smtClean="0"/>
                        <a:t>of</a:t>
                      </a:r>
                      <a:endParaRPr lang="en-US" dirty="0"/>
                    </a:p>
                  </a:txBody>
                  <a:tcPr/>
                </a:tc>
                <a:tc>
                  <a:txBody>
                    <a:bodyPr/>
                    <a:lstStyle/>
                    <a:p>
                      <a:r>
                        <a:rPr lang="en-US" dirty="0" smtClean="0"/>
                        <a:t>to</a:t>
                      </a:r>
                      <a:endParaRPr lang="en-US" dirty="0"/>
                    </a:p>
                  </a:txBody>
                  <a:tcPr/>
                </a:tc>
                <a:tc>
                  <a:txBody>
                    <a:bodyPr/>
                    <a:lstStyle/>
                    <a:p>
                      <a:endParaRPr lang="en-US" dirty="0"/>
                    </a:p>
                  </a:txBody>
                  <a:tcPr/>
                </a:tc>
              </a:tr>
            </a:tbl>
          </a:graphicData>
        </a:graphic>
      </p:graphicFrame>
      <p:sp>
        <p:nvSpPr>
          <p:cNvPr id="3" name="TextBox 2"/>
          <p:cNvSpPr txBox="1"/>
          <p:nvPr/>
        </p:nvSpPr>
        <p:spPr>
          <a:xfrm>
            <a:off x="603249" y="306169"/>
            <a:ext cx="7445375" cy="954107"/>
          </a:xfrm>
          <a:prstGeom prst="rect">
            <a:avLst/>
          </a:prstGeom>
          <a:noFill/>
        </p:spPr>
        <p:txBody>
          <a:bodyPr wrap="square" rtlCol="0">
            <a:spAutoFit/>
          </a:bodyPr>
          <a:lstStyle/>
          <a:p>
            <a:pPr algn="ctr"/>
            <a:r>
              <a:rPr lang="en-US" sz="2800" dirty="0" smtClean="0"/>
              <a:t>Common Prepositions</a:t>
            </a:r>
          </a:p>
          <a:p>
            <a:pPr algn="ctr"/>
            <a:r>
              <a:rPr lang="en-US" sz="2800" dirty="0" smtClean="0"/>
              <a:t>One-Word Prepositions</a:t>
            </a:r>
            <a:endParaRPr lang="en-US" sz="2800" dirty="0"/>
          </a:p>
        </p:txBody>
      </p:sp>
    </p:spTree>
    <p:extLst>
      <p:ext uri="{BB962C8B-B14F-4D97-AF65-F5344CB8AC3E}">
        <p14:creationId xmlns:p14="http://schemas.microsoft.com/office/powerpoint/2010/main" val="276677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52500"/>
            <a:ext cx="9144000" cy="5905500"/>
          </a:xfrm>
          <a:prstGeom prst="rect">
            <a:avLst/>
          </a:prstGeom>
          <a:no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75835839"/>
              </p:ext>
            </p:extLst>
          </p:nvPr>
        </p:nvGraphicFramePr>
        <p:xfrm>
          <a:off x="111124" y="1483114"/>
          <a:ext cx="8509001" cy="4023360"/>
        </p:xfrm>
        <a:graphic>
          <a:graphicData uri="http://schemas.openxmlformats.org/drawingml/2006/table">
            <a:tbl>
              <a:tblPr firstRow="1" bandRow="1">
                <a:tableStyleId>{5C22544A-7EE6-4342-B048-85BDC9FD1C3A}</a:tableStyleId>
              </a:tblPr>
              <a:tblGrid>
                <a:gridCol w="1682751"/>
                <a:gridCol w="1460500"/>
                <a:gridCol w="1635125"/>
                <a:gridCol w="2222500"/>
                <a:gridCol w="1508125"/>
              </a:tblGrid>
              <a:tr h="33750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37502">
                <a:tc>
                  <a:txBody>
                    <a:bodyPr/>
                    <a:lstStyle/>
                    <a:p>
                      <a:r>
                        <a:rPr lang="en-US" sz="2400" kern="1200" dirty="0" smtClean="0">
                          <a:solidFill>
                            <a:schemeClr val="dk1"/>
                          </a:solidFill>
                          <a:latin typeface="+mn-lt"/>
                          <a:ea typeface="+mn-ea"/>
                          <a:cs typeface="+mn-cs"/>
                        </a:rPr>
                        <a:t>according to</a:t>
                      </a:r>
                    </a:p>
                  </a:txBody>
                  <a:tcPr/>
                </a:tc>
                <a:tc>
                  <a:txBody>
                    <a:bodyPr/>
                    <a:lstStyle/>
                    <a:p>
                      <a:r>
                        <a:rPr lang="en-US" sz="2400" dirty="0" smtClean="0"/>
                        <a:t>as many</a:t>
                      </a:r>
                    </a:p>
                    <a:p>
                      <a:r>
                        <a:rPr lang="en-US" sz="2400" dirty="0" smtClean="0"/>
                        <a:t>as</a:t>
                      </a:r>
                      <a:endParaRPr lang="en-US" sz="2400" dirty="0"/>
                    </a:p>
                  </a:txBody>
                  <a:tcPr/>
                </a:tc>
                <a:tc>
                  <a:txBody>
                    <a:bodyPr/>
                    <a:lstStyle/>
                    <a:p>
                      <a:r>
                        <a:rPr lang="en-US" sz="2400" dirty="0" smtClean="0"/>
                        <a:t>because</a:t>
                      </a:r>
                    </a:p>
                    <a:p>
                      <a:r>
                        <a:rPr lang="en-US" sz="2400" dirty="0" smtClean="0"/>
                        <a:t>of</a:t>
                      </a:r>
                      <a:endParaRPr lang="en-US" sz="2400" dirty="0"/>
                    </a:p>
                  </a:txBody>
                  <a:tcPr/>
                </a:tc>
                <a:tc>
                  <a:txBody>
                    <a:bodyPr/>
                    <a:lstStyle/>
                    <a:p>
                      <a:r>
                        <a:rPr lang="en-US" sz="2400" dirty="0" smtClean="0"/>
                        <a:t>in place of</a:t>
                      </a:r>
                      <a:endParaRPr lang="en-US" sz="2400" dirty="0"/>
                    </a:p>
                  </a:txBody>
                  <a:tcPr/>
                </a:tc>
                <a:tc>
                  <a:txBody>
                    <a:bodyPr/>
                    <a:lstStyle/>
                    <a:p>
                      <a:r>
                        <a:rPr lang="en-US" sz="2400" dirty="0" smtClean="0"/>
                        <a:t>such as</a:t>
                      </a:r>
                      <a:endParaRPr lang="en-US" sz="2400" dirty="0"/>
                    </a:p>
                  </a:txBody>
                  <a:tcPr/>
                </a:tc>
              </a:tr>
              <a:tr h="337502">
                <a:tc>
                  <a:txBody>
                    <a:bodyPr/>
                    <a:lstStyle/>
                    <a:p>
                      <a:r>
                        <a:rPr lang="en-US" sz="2400" kern="1200" dirty="0" smtClean="0">
                          <a:solidFill>
                            <a:schemeClr val="dk1"/>
                          </a:solidFill>
                          <a:latin typeface="+mn-lt"/>
                          <a:ea typeface="+mn-ea"/>
                          <a:cs typeface="+mn-cs"/>
                        </a:rPr>
                        <a:t>across </a:t>
                      </a:r>
                    </a:p>
                    <a:p>
                      <a:r>
                        <a:rPr lang="en-US" sz="2400" kern="1200" dirty="0" smtClean="0">
                          <a:solidFill>
                            <a:schemeClr val="dk1"/>
                          </a:solidFill>
                          <a:latin typeface="+mn-lt"/>
                          <a:ea typeface="+mn-ea"/>
                          <a:cs typeface="+mn-cs"/>
                        </a:rPr>
                        <a:t>from</a:t>
                      </a:r>
                    </a:p>
                  </a:txBody>
                  <a:tcPr/>
                </a:tc>
                <a:tc>
                  <a:txBody>
                    <a:bodyPr/>
                    <a:lstStyle/>
                    <a:p>
                      <a:r>
                        <a:rPr lang="en-US" sz="2400" dirty="0" smtClean="0"/>
                        <a:t>as much </a:t>
                      </a:r>
                    </a:p>
                    <a:p>
                      <a:r>
                        <a:rPr lang="en-US" sz="2400" dirty="0" smtClean="0"/>
                        <a:t>as</a:t>
                      </a:r>
                      <a:endParaRPr lang="en-US" sz="2400" dirty="0"/>
                    </a:p>
                  </a:txBody>
                  <a:tcPr/>
                </a:tc>
                <a:tc>
                  <a:txBody>
                    <a:bodyPr/>
                    <a:lstStyle/>
                    <a:p>
                      <a:r>
                        <a:rPr lang="en-US" sz="2400" dirty="0" smtClean="0"/>
                        <a:t>by means</a:t>
                      </a:r>
                    </a:p>
                    <a:p>
                      <a:r>
                        <a:rPr lang="en-US" sz="2400" dirty="0" smtClean="0"/>
                        <a:t>of</a:t>
                      </a:r>
                      <a:endParaRPr lang="en-US" sz="2400" dirty="0"/>
                    </a:p>
                  </a:txBody>
                  <a:tcPr/>
                </a:tc>
                <a:tc>
                  <a:txBody>
                    <a:bodyPr/>
                    <a:lstStyle/>
                    <a:p>
                      <a:r>
                        <a:rPr lang="en-US" sz="2400" dirty="0" smtClean="0"/>
                        <a:t>in</a:t>
                      </a:r>
                      <a:r>
                        <a:rPr lang="en-US" sz="2400" baseline="0" dirty="0" smtClean="0"/>
                        <a:t> spite of</a:t>
                      </a:r>
                      <a:endParaRPr lang="en-US" sz="2400" dirty="0"/>
                    </a:p>
                  </a:txBody>
                  <a:tcPr/>
                </a:tc>
                <a:tc>
                  <a:txBody>
                    <a:bodyPr/>
                    <a:lstStyle/>
                    <a:p>
                      <a:r>
                        <a:rPr lang="en-US" sz="2400" dirty="0" smtClean="0"/>
                        <a:t>together with</a:t>
                      </a:r>
                      <a:endParaRPr lang="en-US" sz="2400" dirty="0"/>
                    </a:p>
                  </a:txBody>
                  <a:tcPr/>
                </a:tc>
              </a:tr>
              <a:tr h="337502">
                <a:tc>
                  <a:txBody>
                    <a:bodyPr/>
                    <a:lstStyle/>
                    <a:p>
                      <a:r>
                        <a:rPr lang="en-US" sz="2400" kern="1200" dirty="0" smtClean="0">
                          <a:solidFill>
                            <a:schemeClr val="dk1"/>
                          </a:solidFill>
                          <a:latin typeface="+mn-lt"/>
                          <a:ea typeface="+mn-ea"/>
                          <a:cs typeface="+mn-cs"/>
                        </a:rPr>
                        <a:t>along </a:t>
                      </a:r>
                    </a:p>
                    <a:p>
                      <a:r>
                        <a:rPr lang="en-US" sz="2400" kern="1200" dirty="0" smtClean="0">
                          <a:solidFill>
                            <a:schemeClr val="dk1"/>
                          </a:solidFill>
                          <a:latin typeface="+mn-lt"/>
                          <a:ea typeface="+mn-ea"/>
                          <a:cs typeface="+mn-cs"/>
                        </a:rPr>
                        <a:t>with</a:t>
                      </a:r>
                    </a:p>
                  </a:txBody>
                  <a:tcPr/>
                </a:tc>
                <a:tc>
                  <a:txBody>
                    <a:bodyPr/>
                    <a:lstStyle/>
                    <a:p>
                      <a:r>
                        <a:rPr lang="en-US" sz="2400" dirty="0" smtClean="0"/>
                        <a:t>as well </a:t>
                      </a:r>
                    </a:p>
                    <a:p>
                      <a:r>
                        <a:rPr lang="en-US" sz="2400" dirty="0" smtClean="0"/>
                        <a:t>as</a:t>
                      </a:r>
                      <a:endParaRPr lang="en-US" sz="2400" dirty="0"/>
                    </a:p>
                  </a:txBody>
                  <a:tcPr/>
                </a:tc>
                <a:tc>
                  <a:txBody>
                    <a:bodyPr/>
                    <a:lstStyle/>
                    <a:p>
                      <a:r>
                        <a:rPr lang="en-US" sz="2400" dirty="0" smtClean="0"/>
                        <a:t>due to</a:t>
                      </a:r>
                      <a:endParaRPr lang="en-US" sz="2400" dirty="0"/>
                    </a:p>
                  </a:txBody>
                  <a:tcPr/>
                </a:tc>
                <a:tc>
                  <a:txBody>
                    <a:bodyPr/>
                    <a:lstStyle/>
                    <a:p>
                      <a:r>
                        <a:rPr lang="en-US" sz="2400" dirty="0" smtClean="0"/>
                        <a:t>on account of</a:t>
                      </a:r>
                      <a:endParaRPr lang="en-US" sz="2400" dirty="0"/>
                    </a:p>
                  </a:txBody>
                  <a:tcPr/>
                </a:tc>
                <a:tc>
                  <a:txBody>
                    <a:bodyPr/>
                    <a:lstStyle/>
                    <a:p>
                      <a:r>
                        <a:rPr lang="en-US" sz="2400" dirty="0" smtClean="0"/>
                        <a:t>instead of</a:t>
                      </a:r>
                      <a:endParaRPr lang="en-US" sz="2400" dirty="0"/>
                    </a:p>
                  </a:txBody>
                  <a:tcPr/>
                </a:tc>
              </a:tr>
              <a:tr h="337502">
                <a:tc>
                  <a:txBody>
                    <a:bodyPr/>
                    <a:lstStyle/>
                    <a:p>
                      <a:r>
                        <a:rPr lang="en-US" sz="2400" kern="1200" dirty="0" smtClean="0">
                          <a:solidFill>
                            <a:schemeClr val="dk1"/>
                          </a:solidFill>
                          <a:latin typeface="+mn-lt"/>
                          <a:ea typeface="+mn-ea"/>
                          <a:cs typeface="+mn-cs"/>
                        </a:rPr>
                        <a:t>apart</a:t>
                      </a:r>
                    </a:p>
                    <a:p>
                      <a:r>
                        <a:rPr lang="en-US" sz="2400" kern="1200" dirty="0" smtClean="0">
                          <a:solidFill>
                            <a:schemeClr val="dk1"/>
                          </a:solidFill>
                          <a:latin typeface="+mn-lt"/>
                          <a:ea typeface="+mn-ea"/>
                          <a:cs typeface="+mn-cs"/>
                        </a:rPr>
                        <a:t>from</a:t>
                      </a:r>
                    </a:p>
                  </a:txBody>
                  <a:tcPr/>
                </a:tc>
                <a:tc>
                  <a:txBody>
                    <a:bodyPr/>
                    <a:lstStyle/>
                    <a:p>
                      <a:r>
                        <a:rPr lang="en-US" sz="2400" dirty="0" smtClean="0"/>
                        <a:t>aside </a:t>
                      </a:r>
                    </a:p>
                    <a:p>
                      <a:r>
                        <a:rPr lang="en-US" sz="2400" dirty="0" smtClean="0"/>
                        <a:t>from</a:t>
                      </a:r>
                      <a:endParaRPr lang="en-US" sz="2400" dirty="0"/>
                    </a:p>
                  </a:txBody>
                  <a:tcPr/>
                </a:tc>
                <a:tc>
                  <a:txBody>
                    <a:bodyPr/>
                    <a:lstStyle/>
                    <a:p>
                      <a:r>
                        <a:rPr lang="en-US" sz="2400" dirty="0" smtClean="0"/>
                        <a:t>in addition to</a:t>
                      </a:r>
                      <a:endParaRPr lang="en-US" sz="2400" dirty="0"/>
                    </a:p>
                  </a:txBody>
                  <a:tcPr/>
                </a:tc>
                <a:tc>
                  <a:txBody>
                    <a:bodyPr/>
                    <a:lstStyle/>
                    <a:p>
                      <a:r>
                        <a:rPr lang="en-US" sz="2400" dirty="0" smtClean="0"/>
                        <a:t>subsequent to</a:t>
                      </a:r>
                      <a:endParaRPr lang="en-US" sz="2400" dirty="0"/>
                    </a:p>
                  </a:txBody>
                  <a:tcPr/>
                </a:tc>
                <a:tc>
                  <a:txBody>
                    <a:bodyPr/>
                    <a:lstStyle/>
                    <a:p>
                      <a:r>
                        <a:rPr lang="en-US" sz="2400" dirty="0" smtClean="0"/>
                        <a:t>on top of</a:t>
                      </a:r>
                      <a:endParaRPr lang="en-US" sz="2400" dirty="0"/>
                    </a:p>
                  </a:txBody>
                  <a:tcPr/>
                </a:tc>
              </a:tr>
            </a:tbl>
          </a:graphicData>
        </a:graphic>
      </p:graphicFrame>
      <p:sp>
        <p:nvSpPr>
          <p:cNvPr id="3" name="TextBox 2"/>
          <p:cNvSpPr txBox="1"/>
          <p:nvPr/>
        </p:nvSpPr>
        <p:spPr>
          <a:xfrm>
            <a:off x="603249" y="306169"/>
            <a:ext cx="7445375" cy="954107"/>
          </a:xfrm>
          <a:prstGeom prst="rect">
            <a:avLst/>
          </a:prstGeom>
          <a:noFill/>
        </p:spPr>
        <p:txBody>
          <a:bodyPr wrap="square" rtlCol="0">
            <a:spAutoFit/>
          </a:bodyPr>
          <a:lstStyle/>
          <a:p>
            <a:pPr algn="ctr"/>
            <a:r>
              <a:rPr lang="en-US" sz="2800" dirty="0" smtClean="0"/>
              <a:t>Common Prepositions</a:t>
            </a:r>
          </a:p>
          <a:p>
            <a:pPr algn="ctr"/>
            <a:r>
              <a:rPr lang="en-US" sz="2800" dirty="0"/>
              <a:t>Two-word and Three-word Prepositions</a:t>
            </a:r>
            <a:endParaRPr lang="en-US" sz="2800" dirty="0" smtClean="0"/>
          </a:p>
        </p:txBody>
      </p:sp>
    </p:spTree>
    <p:extLst>
      <p:ext uri="{BB962C8B-B14F-4D97-AF65-F5344CB8AC3E}">
        <p14:creationId xmlns:p14="http://schemas.microsoft.com/office/powerpoint/2010/main" val="187147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0" y="2000250"/>
            <a:ext cx="8890000" cy="2246769"/>
          </a:xfrm>
          <a:prstGeom prst="rect">
            <a:avLst/>
          </a:prstGeom>
          <a:noFill/>
        </p:spPr>
        <p:txBody>
          <a:bodyPr wrap="square" rtlCol="0">
            <a:spAutoFit/>
          </a:bodyPr>
          <a:lstStyle/>
          <a:p>
            <a:r>
              <a:rPr lang="en-US" sz="2800" dirty="0">
                <a:solidFill>
                  <a:schemeClr val="accent3"/>
                </a:solidFill>
              </a:rPr>
              <a:t>Note: When “to” is followed by a verb, it is an infinitive. Do not confuse infinitives with prepositional phrases.</a:t>
            </a:r>
          </a:p>
          <a:p>
            <a:r>
              <a:rPr lang="en-US" sz="2800" dirty="0">
                <a:solidFill>
                  <a:schemeClr val="accent3"/>
                </a:solidFill>
              </a:rPr>
              <a:t>The ability to bounce back is a fundamental life skill students have to learn on their own.</a:t>
            </a:r>
          </a:p>
        </p:txBody>
      </p:sp>
    </p:spTree>
    <p:extLst>
      <p:ext uri="{BB962C8B-B14F-4D97-AF65-F5344CB8AC3E}">
        <p14:creationId xmlns:p14="http://schemas.microsoft.com/office/powerpoint/2010/main" val="310915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2651124"/>
          </a:xfrm>
        </p:spPr>
        <p:txBody>
          <a:bodyPr/>
          <a:lstStyle/>
          <a:p>
            <a:r>
              <a:rPr lang="en-US" dirty="0" smtClean="0"/>
              <a:t>Activity Two:</a:t>
            </a:r>
            <a:br>
              <a:rPr lang="en-US" dirty="0" smtClean="0"/>
            </a:br>
            <a:r>
              <a:rPr lang="en-US" dirty="0"/>
              <a:t>Identifying Verbs, Subjects, and Prepositional Phrases</a:t>
            </a:r>
          </a:p>
        </p:txBody>
      </p:sp>
      <p:sp>
        <p:nvSpPr>
          <p:cNvPr id="3" name="Content Placeholder 2"/>
          <p:cNvSpPr>
            <a:spLocks noGrp="1"/>
          </p:cNvSpPr>
          <p:nvPr>
            <p:ph idx="1"/>
          </p:nvPr>
        </p:nvSpPr>
        <p:spPr>
          <a:xfrm>
            <a:off x="396875" y="2540000"/>
            <a:ext cx="8032751" cy="4318000"/>
          </a:xfrm>
        </p:spPr>
        <p:txBody>
          <a:bodyPr>
            <a:noAutofit/>
          </a:bodyPr>
          <a:lstStyle/>
          <a:p>
            <a:r>
              <a:rPr lang="en-US" sz="2800" dirty="0"/>
              <a:t>This activity is based on Lawrence B. </a:t>
            </a:r>
            <a:r>
              <a:rPr lang="en-US" sz="2800" dirty="0" err="1"/>
              <a:t>Schlack</a:t>
            </a:r>
            <a:r>
              <a:rPr lang="en-US" sz="2800" dirty="0"/>
              <a:t>, “Not Going to College is a Viable Option.”</a:t>
            </a:r>
          </a:p>
          <a:p>
            <a:r>
              <a:rPr lang="en-US" sz="2800" dirty="0"/>
              <a:t>Review the list of common prepositions in the chart above. Then put parentheses (around any prepositional phrases) in the following sentences. Next, double-underline the verbs, and finally underline the subjects.</a:t>
            </a:r>
          </a:p>
        </p:txBody>
      </p:sp>
    </p:spTree>
    <p:extLst>
      <p:ext uri="{BB962C8B-B14F-4D97-AF65-F5344CB8AC3E}">
        <p14:creationId xmlns:p14="http://schemas.microsoft.com/office/powerpoint/2010/main" val="71630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2624" y="1063625"/>
            <a:ext cx="8461375" cy="4832093"/>
          </a:xfrm>
          <a:prstGeom prst="rect">
            <a:avLst/>
          </a:prstGeom>
        </p:spPr>
        <p:txBody>
          <a:bodyPr wrap="square">
            <a:spAutoFit/>
          </a:bodyPr>
          <a:lstStyle/>
          <a:p>
            <a:r>
              <a:rPr lang="en-US" sz="2800" dirty="0">
                <a:solidFill>
                  <a:schemeClr val="bg1"/>
                </a:solidFill>
              </a:rPr>
              <a:t>1</a:t>
            </a:r>
            <a:r>
              <a:rPr lang="en-US" sz="2800" dirty="0" smtClean="0">
                <a:solidFill>
                  <a:schemeClr val="bg1"/>
                </a:solidFill>
              </a:rPr>
              <a:t>. Many </a:t>
            </a:r>
            <a:r>
              <a:rPr lang="en-US" sz="2800" dirty="0">
                <a:solidFill>
                  <a:schemeClr val="bg1"/>
                </a:solidFill>
              </a:rPr>
              <a:t>young people (in college) don’t know why they are there or where they are going.</a:t>
            </a:r>
          </a:p>
          <a:p>
            <a:r>
              <a:rPr lang="en-US" sz="2800" dirty="0">
                <a:solidFill>
                  <a:schemeClr val="bg1"/>
                </a:solidFill>
              </a:rPr>
              <a:t>2</a:t>
            </a:r>
            <a:r>
              <a:rPr lang="en-US" sz="2800" dirty="0" smtClean="0">
                <a:solidFill>
                  <a:schemeClr val="bg1"/>
                </a:solidFill>
              </a:rPr>
              <a:t>. The </a:t>
            </a:r>
            <a:r>
              <a:rPr lang="en-US" sz="2800" dirty="0">
                <a:solidFill>
                  <a:schemeClr val="bg1"/>
                </a:solidFill>
              </a:rPr>
              <a:t>experience of going to college becomes a very expensive form of career exploration.</a:t>
            </a:r>
          </a:p>
          <a:p>
            <a:r>
              <a:rPr lang="en-US" sz="2800" dirty="0">
                <a:solidFill>
                  <a:schemeClr val="bg1"/>
                </a:solidFill>
              </a:rPr>
              <a:t>3</a:t>
            </a:r>
            <a:r>
              <a:rPr lang="en-US" sz="2800" dirty="0" smtClean="0">
                <a:solidFill>
                  <a:schemeClr val="bg1"/>
                </a:solidFill>
              </a:rPr>
              <a:t>. Status</a:t>
            </a:r>
            <a:r>
              <a:rPr lang="en-US" sz="2800" dirty="0">
                <a:solidFill>
                  <a:schemeClr val="bg1"/>
                </a:solidFill>
              </a:rPr>
              <a:t>, economics and competition drive the pressure to go to college.</a:t>
            </a:r>
          </a:p>
          <a:p>
            <a:r>
              <a:rPr lang="en-US" sz="2800" dirty="0">
                <a:solidFill>
                  <a:schemeClr val="bg1"/>
                </a:solidFill>
              </a:rPr>
              <a:t>4</a:t>
            </a:r>
            <a:r>
              <a:rPr lang="en-US" sz="2800" dirty="0" smtClean="0">
                <a:solidFill>
                  <a:schemeClr val="bg1"/>
                </a:solidFill>
              </a:rPr>
              <a:t>. There </a:t>
            </a:r>
            <a:r>
              <a:rPr lang="en-US" sz="2800" dirty="0">
                <a:solidFill>
                  <a:schemeClr val="bg1"/>
                </a:solidFill>
              </a:rPr>
              <a:t>is a widespread belief that more college degrees will make the United States competitive.</a:t>
            </a:r>
          </a:p>
          <a:p>
            <a:r>
              <a:rPr lang="en-US" sz="2800" dirty="0">
                <a:solidFill>
                  <a:schemeClr val="bg1"/>
                </a:solidFill>
              </a:rPr>
              <a:t>5</a:t>
            </a:r>
            <a:r>
              <a:rPr lang="en-US" sz="2800" dirty="0" smtClean="0">
                <a:solidFill>
                  <a:schemeClr val="bg1"/>
                </a:solidFill>
              </a:rPr>
              <a:t>. The </a:t>
            </a:r>
            <a:r>
              <a:rPr lang="en-US" sz="2800" dirty="0">
                <a:solidFill>
                  <a:schemeClr val="bg1"/>
                </a:solidFill>
              </a:rPr>
              <a:t>next logical step for high school students is not always college.</a:t>
            </a:r>
          </a:p>
        </p:txBody>
      </p:sp>
    </p:spTree>
    <p:extLst>
      <p:ext uri="{BB962C8B-B14F-4D97-AF65-F5344CB8AC3E}">
        <p14:creationId xmlns:p14="http://schemas.microsoft.com/office/powerpoint/2010/main" val="49451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889250"/>
            <a:ext cx="9144000" cy="2246769"/>
          </a:xfrm>
          <a:prstGeom prst="rect">
            <a:avLst/>
          </a:prstGeom>
          <a:noFill/>
        </p:spPr>
        <p:txBody>
          <a:bodyPr wrap="square" rtlCol="0">
            <a:spAutoFit/>
          </a:bodyPr>
          <a:lstStyle/>
          <a:p>
            <a:r>
              <a:rPr lang="en-US" sz="2800" dirty="0" smtClean="0">
                <a:solidFill>
                  <a:srgbClr val="FFFFFF"/>
                </a:solidFill>
              </a:rPr>
              <a:t>6. In </a:t>
            </a:r>
            <a:r>
              <a:rPr lang="en-US" sz="2800" dirty="0">
                <a:solidFill>
                  <a:srgbClr val="FFFFFF"/>
                </a:solidFill>
              </a:rPr>
              <a:t>Europe graduates take time off for travel, work or public service.</a:t>
            </a:r>
          </a:p>
          <a:p>
            <a:r>
              <a:rPr lang="en-US" sz="2800" dirty="0">
                <a:solidFill>
                  <a:srgbClr val="FFFFFF"/>
                </a:solidFill>
              </a:rPr>
              <a:t>7</a:t>
            </a:r>
            <a:r>
              <a:rPr lang="en-US" sz="2800" dirty="0" smtClean="0">
                <a:solidFill>
                  <a:srgbClr val="FFFFFF"/>
                </a:solidFill>
              </a:rPr>
              <a:t>. Getting </a:t>
            </a:r>
            <a:r>
              <a:rPr lang="en-US" sz="2800" dirty="0">
                <a:solidFill>
                  <a:srgbClr val="FFFFFF"/>
                </a:solidFill>
              </a:rPr>
              <a:t>a job after high school offers experience.</a:t>
            </a:r>
          </a:p>
          <a:p>
            <a:r>
              <a:rPr lang="en-US" sz="2800" dirty="0">
                <a:solidFill>
                  <a:srgbClr val="FFFFFF"/>
                </a:solidFill>
              </a:rPr>
              <a:t>8</a:t>
            </a:r>
            <a:r>
              <a:rPr lang="en-US" sz="2800" dirty="0" smtClean="0">
                <a:solidFill>
                  <a:srgbClr val="FFFFFF"/>
                </a:solidFill>
              </a:rPr>
              <a:t>. Instead </a:t>
            </a:r>
            <a:r>
              <a:rPr lang="en-US" sz="2800" dirty="0">
                <a:solidFill>
                  <a:srgbClr val="FFFFFF"/>
                </a:solidFill>
              </a:rPr>
              <a:t>of paying tuition you earn money and learn business skills.</a:t>
            </a:r>
          </a:p>
        </p:txBody>
      </p:sp>
    </p:spTree>
    <p:extLst>
      <p:ext uri="{BB962C8B-B14F-4D97-AF65-F5344CB8AC3E}">
        <p14:creationId xmlns:p14="http://schemas.microsoft.com/office/powerpoint/2010/main" val="66244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29625" cy="2819400"/>
          </a:xfrm>
        </p:spPr>
        <p:txBody>
          <a:bodyPr/>
          <a:lstStyle/>
          <a:p>
            <a:r>
              <a:rPr lang="en-US" dirty="0" smtClean="0"/>
              <a:t>Activity Three:</a:t>
            </a:r>
            <a:br>
              <a:rPr lang="en-US" dirty="0" smtClean="0"/>
            </a:br>
            <a:r>
              <a:rPr lang="en-US" dirty="0"/>
              <a:t>Identifying Subjects and Verbs in Your Own Sentences</a:t>
            </a:r>
          </a:p>
        </p:txBody>
      </p:sp>
      <p:sp>
        <p:nvSpPr>
          <p:cNvPr id="3" name="Content Placeholder 2"/>
          <p:cNvSpPr>
            <a:spLocks noGrp="1"/>
          </p:cNvSpPr>
          <p:nvPr>
            <p:ph idx="1"/>
          </p:nvPr>
        </p:nvSpPr>
        <p:spPr>
          <a:xfrm>
            <a:off x="0" y="2819400"/>
            <a:ext cx="9144000" cy="4038600"/>
          </a:xfrm>
        </p:spPr>
        <p:txBody>
          <a:bodyPr>
            <a:normAutofit fontScale="85000" lnSpcReduction="20000"/>
          </a:bodyPr>
          <a:lstStyle/>
          <a:p>
            <a:r>
              <a:rPr lang="en-US" dirty="0"/>
              <a:t>This activity is based on Lawrence B. </a:t>
            </a:r>
            <a:r>
              <a:rPr lang="en-US" dirty="0" err="1"/>
              <a:t>Schlack</a:t>
            </a:r>
            <a:r>
              <a:rPr lang="en-US" dirty="0"/>
              <a:t>, “Not Going to College is a Viable Option.”</a:t>
            </a:r>
          </a:p>
          <a:p>
            <a:r>
              <a:rPr lang="en-US" dirty="0"/>
              <a:t>Answer questions 1-8.</a:t>
            </a:r>
          </a:p>
          <a:p>
            <a:pPr marL="0" indent="0">
              <a:buNone/>
            </a:pPr>
            <a:r>
              <a:rPr lang="en-US" dirty="0"/>
              <a:t>•	Put parentheses (around any prepositional phrases) in your responses. Next, double-underline the verbs, and finally underline the subjects. Remember that -</a:t>
            </a:r>
            <a:r>
              <a:rPr lang="en-US" dirty="0" err="1"/>
              <a:t>ing</a:t>
            </a:r>
            <a:r>
              <a:rPr lang="en-US" dirty="0"/>
              <a:t> verbs can act as nouns in prepositional phrases.</a:t>
            </a:r>
          </a:p>
          <a:p>
            <a:pPr marL="0" indent="0">
              <a:buNone/>
            </a:pPr>
            <a:r>
              <a:rPr lang="en-US" dirty="0"/>
              <a:t>•	Mark the end of a complete sentence with a period, question mark, or exclamation mark (use sparingly or not at all in academic writing).</a:t>
            </a:r>
          </a:p>
          <a:p>
            <a:pPr marL="0" indent="0">
              <a:buNone/>
            </a:pPr>
            <a:r>
              <a:rPr lang="en-US" dirty="0"/>
              <a:t>•	Never use a comma to separate the subject from the verb</a:t>
            </a:r>
            <a:r>
              <a:rPr lang="en-US" dirty="0" smtClean="0"/>
              <a:t>.</a:t>
            </a:r>
            <a:endParaRPr lang="en-US" dirty="0"/>
          </a:p>
        </p:txBody>
      </p:sp>
    </p:spTree>
    <p:extLst>
      <p:ext uri="{BB962C8B-B14F-4D97-AF65-F5344CB8AC3E}">
        <p14:creationId xmlns:p14="http://schemas.microsoft.com/office/powerpoint/2010/main" val="193142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0"/>
            <a:ext cx="8747125" cy="4832093"/>
          </a:xfrm>
          <a:prstGeom prst="rect">
            <a:avLst/>
          </a:prstGeom>
          <a:noFill/>
        </p:spPr>
        <p:txBody>
          <a:bodyPr wrap="square" rtlCol="0">
            <a:spAutoFit/>
          </a:bodyPr>
          <a:lstStyle/>
          <a:p>
            <a:r>
              <a:rPr lang="en-US" sz="2800" dirty="0">
                <a:solidFill>
                  <a:srgbClr val="FFFFFF"/>
                </a:solidFill>
              </a:rPr>
              <a:t>1.	Does going to college guarantee that a student will earn more money?</a:t>
            </a:r>
          </a:p>
          <a:p>
            <a:r>
              <a:rPr lang="en-US" sz="2800" dirty="0">
                <a:solidFill>
                  <a:srgbClr val="FFFFFF"/>
                </a:solidFill>
              </a:rPr>
              <a:t>Going (to college) doesn’t guarantee that a student will earn more money.</a:t>
            </a:r>
          </a:p>
          <a:p>
            <a:r>
              <a:rPr lang="en-US" sz="2800" dirty="0">
                <a:solidFill>
                  <a:srgbClr val="FFFFFF"/>
                </a:solidFill>
              </a:rPr>
              <a:t>2.	What is a logical next step for a high school graduate other than college?</a:t>
            </a:r>
          </a:p>
          <a:p>
            <a:r>
              <a:rPr lang="en-US" sz="2800" dirty="0">
                <a:solidFill>
                  <a:srgbClr val="FFFFFF"/>
                </a:solidFill>
              </a:rPr>
              <a:t>3.	What is a good reason not to go to college?</a:t>
            </a:r>
          </a:p>
          <a:p>
            <a:r>
              <a:rPr lang="en-US" sz="2800" dirty="0">
                <a:solidFill>
                  <a:srgbClr val="FFFFFF"/>
                </a:solidFill>
              </a:rPr>
              <a:t>4.	How can we make our country more competitive?</a:t>
            </a:r>
          </a:p>
          <a:p>
            <a:r>
              <a:rPr lang="en-US" sz="2800" dirty="0">
                <a:solidFill>
                  <a:srgbClr val="FFFFFF"/>
                </a:solidFill>
              </a:rPr>
              <a:t>5.	What are examples of “honorable non-college choices” right out of high school?</a:t>
            </a:r>
          </a:p>
        </p:txBody>
      </p:sp>
    </p:spTree>
    <p:extLst>
      <p:ext uri="{BB962C8B-B14F-4D97-AF65-F5344CB8AC3E}">
        <p14:creationId xmlns:p14="http://schemas.microsoft.com/office/powerpoint/2010/main" val="935135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19124"/>
            <a:ext cx="9143999" cy="3970318"/>
          </a:xfrm>
          <a:prstGeom prst="rect">
            <a:avLst/>
          </a:prstGeom>
          <a:noFill/>
        </p:spPr>
        <p:txBody>
          <a:bodyPr wrap="square" rtlCol="0">
            <a:spAutoFit/>
          </a:bodyPr>
          <a:lstStyle/>
          <a:p>
            <a:endParaRPr lang="en-US" sz="2800" dirty="0" smtClean="0">
              <a:solidFill>
                <a:srgbClr val="FFFFFF"/>
              </a:solidFill>
            </a:endParaRPr>
          </a:p>
          <a:p>
            <a:endParaRPr lang="en-US" sz="2800" dirty="0">
              <a:solidFill>
                <a:srgbClr val="FFFFFF"/>
              </a:solidFill>
            </a:endParaRPr>
          </a:p>
          <a:p>
            <a:endParaRPr lang="en-US" sz="2800" dirty="0" smtClean="0">
              <a:solidFill>
                <a:srgbClr val="FFFFFF"/>
              </a:solidFill>
            </a:endParaRPr>
          </a:p>
          <a:p>
            <a:endParaRPr lang="en-US" sz="2800" dirty="0">
              <a:solidFill>
                <a:srgbClr val="FFFFFF"/>
              </a:solidFill>
            </a:endParaRPr>
          </a:p>
          <a:p>
            <a:endParaRPr lang="en-US" sz="2800" dirty="0" smtClean="0">
              <a:solidFill>
                <a:srgbClr val="FFFFFF"/>
              </a:solidFill>
            </a:endParaRPr>
          </a:p>
          <a:p>
            <a:r>
              <a:rPr lang="en-US" sz="2800" dirty="0" smtClean="0">
                <a:solidFill>
                  <a:srgbClr val="FFFFFF"/>
                </a:solidFill>
              </a:rPr>
              <a:t>6</a:t>
            </a:r>
            <a:r>
              <a:rPr lang="en-US" sz="2800" dirty="0">
                <a:solidFill>
                  <a:srgbClr val="FFFFFF"/>
                </a:solidFill>
              </a:rPr>
              <a:t>.	What do you have an aptitude for?</a:t>
            </a:r>
          </a:p>
          <a:p>
            <a:r>
              <a:rPr lang="en-US" sz="2800" dirty="0">
                <a:solidFill>
                  <a:srgbClr val="FFFFFF"/>
                </a:solidFill>
              </a:rPr>
              <a:t>7.	What career do you aspire to?</a:t>
            </a:r>
          </a:p>
          <a:p>
            <a:r>
              <a:rPr lang="en-US" sz="2800" dirty="0">
                <a:solidFill>
                  <a:srgbClr val="FFFFFF"/>
                </a:solidFill>
              </a:rPr>
              <a:t>8.	What are some good careers that do not require a four-year degree?</a:t>
            </a:r>
          </a:p>
        </p:txBody>
      </p:sp>
    </p:spTree>
    <p:extLst>
      <p:ext uri="{BB962C8B-B14F-4D97-AF65-F5344CB8AC3E}">
        <p14:creationId xmlns:p14="http://schemas.microsoft.com/office/powerpoint/2010/main" val="405322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317500"/>
            <a:ext cx="8270875" cy="2501900"/>
          </a:xfrm>
        </p:spPr>
        <p:txBody>
          <a:bodyPr/>
          <a:lstStyle/>
          <a:p>
            <a:r>
              <a:rPr lang="en-US" dirty="0" smtClean="0"/>
              <a:t>Activity Four:</a:t>
            </a:r>
            <a:br>
              <a:rPr lang="en-US" dirty="0" smtClean="0"/>
            </a:br>
            <a:r>
              <a:rPr lang="en-US" dirty="0" smtClean="0"/>
              <a:t>What Makes a Sentence Complete? </a:t>
            </a:r>
            <a:endParaRPr lang="en-US" dirty="0"/>
          </a:p>
        </p:txBody>
      </p:sp>
      <p:sp>
        <p:nvSpPr>
          <p:cNvPr id="3" name="Content Placeholder 2"/>
          <p:cNvSpPr>
            <a:spLocks noGrp="1"/>
          </p:cNvSpPr>
          <p:nvPr>
            <p:ph idx="1"/>
          </p:nvPr>
        </p:nvSpPr>
        <p:spPr/>
        <p:txBody>
          <a:bodyPr>
            <a:normAutofit/>
          </a:bodyPr>
          <a:lstStyle/>
          <a:p>
            <a:r>
              <a:rPr lang="en-US" sz="2800" dirty="0"/>
              <a:t>The following sentences are incomplete because they are missing an essential element, either the subject or the verb. Therefore, the sentences do not express complete ideas. What is wrong with each one? Mark the box if the sentence is missing a subject, a verb, or both.</a:t>
            </a:r>
          </a:p>
        </p:txBody>
      </p:sp>
    </p:spTree>
    <p:extLst>
      <p:ext uri="{BB962C8B-B14F-4D97-AF65-F5344CB8AC3E}">
        <p14:creationId xmlns:p14="http://schemas.microsoft.com/office/powerpoint/2010/main" val="183718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8001"/>
            <a:ext cx="8048625" cy="3095624"/>
          </a:xfrm>
        </p:spPr>
        <p:txBody>
          <a:bodyPr/>
          <a:lstStyle/>
          <a:p>
            <a:r>
              <a:rPr lang="en-US" dirty="0" smtClean="0"/>
              <a:t>Today we will begin incorporating the grammar that goes with this module into our lessons. </a:t>
            </a:r>
            <a:endParaRPr lang="en-US" dirty="0"/>
          </a:p>
        </p:txBody>
      </p:sp>
      <p:sp>
        <p:nvSpPr>
          <p:cNvPr id="3" name="Content Placeholder 2"/>
          <p:cNvSpPr>
            <a:spLocks noGrp="1"/>
          </p:cNvSpPr>
          <p:nvPr>
            <p:ph idx="1"/>
          </p:nvPr>
        </p:nvSpPr>
        <p:spPr>
          <a:xfrm>
            <a:off x="381000" y="3730624"/>
            <a:ext cx="8048626" cy="2670175"/>
          </a:xfrm>
        </p:spPr>
        <p:txBody>
          <a:bodyPr/>
          <a:lstStyle/>
          <a:p>
            <a:pPr marL="0" indent="0">
              <a:buNone/>
            </a:pPr>
            <a:r>
              <a:rPr lang="en-US" dirty="0" smtClean="0"/>
              <a:t>Our grammar focus for this module is: </a:t>
            </a:r>
          </a:p>
          <a:p>
            <a:pPr marL="0" indent="0">
              <a:buNone/>
            </a:pPr>
            <a:r>
              <a:rPr lang="en-US" dirty="0"/>
              <a:t>Sentence Fundamentals: Complete and Incomplete Sentences</a:t>
            </a:r>
          </a:p>
        </p:txBody>
      </p:sp>
    </p:spTree>
    <p:extLst>
      <p:ext uri="{BB962C8B-B14F-4D97-AF65-F5344CB8AC3E}">
        <p14:creationId xmlns:p14="http://schemas.microsoft.com/office/powerpoint/2010/main" val="148742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noFill/>
        </p:spPr>
        <p:txBody>
          <a:bodyPr wrap="square" rtlCol="0">
            <a:spAutoFit/>
          </a:bodyPr>
          <a:lstStyle/>
          <a:p>
            <a:endParaRPr lang="en-US" dirty="0"/>
          </a:p>
        </p:txBody>
      </p:sp>
      <p:pic>
        <p:nvPicPr>
          <p:cNvPr id="2" name="Picture 1" descr="Untitle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3" name="Picture 2" descr="Untitle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83618791"/>
              </p:ext>
            </p:extLst>
          </p:nvPr>
        </p:nvGraphicFramePr>
        <p:xfrm>
          <a:off x="111126" y="301624"/>
          <a:ext cx="8858250" cy="6555920"/>
        </p:xfrm>
        <a:graphic>
          <a:graphicData uri="http://schemas.openxmlformats.org/drawingml/2006/table">
            <a:tbl>
              <a:tblPr firstRow="1" bandRow="1">
                <a:tableStyleId>{D7AC3CCA-C797-4891-BE02-D94E43425B78}</a:tableStyleId>
              </a:tblPr>
              <a:tblGrid>
                <a:gridCol w="5198417"/>
                <a:gridCol w="2014771"/>
                <a:gridCol w="1645062"/>
              </a:tblGrid>
              <a:tr h="841173">
                <a:tc>
                  <a:txBody>
                    <a:bodyPr/>
                    <a:lstStyle/>
                    <a:p>
                      <a:r>
                        <a:rPr lang="en-US" dirty="0" smtClean="0"/>
                        <a:t>Incomplete Sentences</a:t>
                      </a:r>
                      <a:endParaRPr lang="en-US" dirty="0"/>
                    </a:p>
                  </a:txBody>
                  <a:tcPr/>
                </a:tc>
                <a:tc>
                  <a:txBody>
                    <a:bodyPr/>
                    <a:lstStyle/>
                    <a:p>
                      <a:r>
                        <a:rPr lang="en-US" dirty="0" smtClean="0"/>
                        <a:t>No Subject</a:t>
                      </a:r>
                      <a:endParaRPr lang="en-US" dirty="0"/>
                    </a:p>
                  </a:txBody>
                  <a:tcPr/>
                </a:tc>
                <a:tc>
                  <a:txBody>
                    <a:bodyPr/>
                    <a:lstStyle/>
                    <a:p>
                      <a:r>
                        <a:rPr lang="en-US" dirty="0" smtClean="0"/>
                        <a:t>No Verb</a:t>
                      </a:r>
                      <a:endParaRPr lang="en-US" dirty="0"/>
                    </a:p>
                  </a:txBody>
                  <a:tcPr/>
                </a:tc>
              </a:tr>
              <a:tr h="1506267">
                <a:tc>
                  <a:txBody>
                    <a:bodyPr/>
                    <a:lstStyle/>
                    <a:p>
                      <a:r>
                        <a:rPr lang="en-US" sz="2000" kern="1200" dirty="0" smtClean="0">
                          <a:solidFill>
                            <a:schemeClr val="dk1"/>
                          </a:solidFill>
                          <a:latin typeface="+mn-lt"/>
                          <a:ea typeface="+mn-ea"/>
                          <a:cs typeface="+mn-cs"/>
                        </a:rPr>
                        <a:t>Putting high school behind them. (Who put high school behind them? What were they doing?)</a:t>
                      </a:r>
                      <a:endParaRPr lang="en-US" sz="2000" dirty="0"/>
                    </a:p>
                  </a:txBody>
                  <a:tcPr/>
                </a:tc>
                <a:tc>
                  <a:txBody>
                    <a:bodyPr/>
                    <a:lstStyle/>
                    <a:p>
                      <a:endParaRPr lang="en-US" dirty="0"/>
                    </a:p>
                  </a:txBody>
                  <a:tcPr/>
                </a:tc>
                <a:tc>
                  <a:txBody>
                    <a:bodyPr/>
                    <a:lstStyle/>
                    <a:p>
                      <a:endParaRPr lang="en-US" dirty="0"/>
                    </a:p>
                  </a:txBody>
                  <a:tcPr/>
                </a:tc>
              </a:tr>
              <a:tr h="1713460">
                <a:tc>
                  <a:txBody>
                    <a:bodyPr/>
                    <a:lstStyle/>
                    <a:p>
                      <a:r>
                        <a:rPr lang="en-US" sz="2000" kern="1200" dirty="0" smtClean="0">
                          <a:solidFill>
                            <a:schemeClr val="dk1"/>
                          </a:solidFill>
                          <a:latin typeface="+mn-lt"/>
                          <a:ea typeface="+mn-ea"/>
                          <a:cs typeface="+mn-cs"/>
                        </a:rPr>
                        <a:t>Experts who have researched the success of college graduates. (What did the experts conclude?)</a:t>
                      </a:r>
                      <a:endParaRPr lang="en-US" sz="2000" dirty="0"/>
                    </a:p>
                  </a:txBody>
                  <a:tcPr/>
                </a:tc>
                <a:tc>
                  <a:txBody>
                    <a:bodyPr/>
                    <a:lstStyle/>
                    <a:p>
                      <a:endParaRPr lang="en-US" dirty="0"/>
                    </a:p>
                  </a:txBody>
                  <a:tcPr/>
                </a:tc>
                <a:tc>
                  <a:txBody>
                    <a:bodyPr/>
                    <a:lstStyle/>
                    <a:p>
                      <a:endParaRPr lang="en-US"/>
                    </a:p>
                  </a:txBody>
                  <a:tcPr/>
                </a:tc>
              </a:tr>
              <a:tr h="727714">
                <a:tc>
                  <a:txBody>
                    <a:bodyPr/>
                    <a:lstStyle/>
                    <a:p>
                      <a:r>
                        <a:rPr lang="en-US" sz="2000" kern="1200" dirty="0" smtClean="0">
                          <a:solidFill>
                            <a:schemeClr val="dk1"/>
                          </a:solidFill>
                          <a:latin typeface="+mn-lt"/>
                          <a:ea typeface="+mn-ea"/>
                          <a:cs typeface="+mn-cs"/>
                        </a:rPr>
                        <a:t>On a major area of study. (What was done? And who did it?)</a:t>
                      </a:r>
                      <a:endParaRPr lang="en-US" sz="2000" dirty="0"/>
                    </a:p>
                  </a:txBody>
                  <a:tcPr/>
                </a:tc>
                <a:tc>
                  <a:txBody>
                    <a:bodyPr/>
                    <a:lstStyle/>
                    <a:p>
                      <a:endParaRPr lang="en-US"/>
                    </a:p>
                  </a:txBody>
                  <a:tcPr/>
                </a:tc>
                <a:tc>
                  <a:txBody>
                    <a:bodyPr/>
                    <a:lstStyle/>
                    <a:p>
                      <a:endParaRPr lang="en-US"/>
                    </a:p>
                  </a:txBody>
                  <a:tcPr/>
                </a:tc>
              </a:tr>
              <a:tr h="727714">
                <a:tc>
                  <a:txBody>
                    <a:bodyPr/>
                    <a:lstStyle/>
                    <a:p>
                      <a:r>
                        <a:rPr lang="en-US" sz="2000" kern="1200" dirty="0" smtClean="0">
                          <a:solidFill>
                            <a:schemeClr val="dk1"/>
                          </a:solidFill>
                          <a:latin typeface="+mn-lt"/>
                          <a:ea typeface="+mn-ea"/>
                          <a:cs typeface="+mn-cs"/>
                        </a:rPr>
                        <a:t>Attended college immediately after high school. (Who attended college?)</a:t>
                      </a:r>
                      <a:endParaRPr lang="en-US" sz="2000" dirty="0"/>
                    </a:p>
                  </a:txBody>
                  <a:tcPr/>
                </a:tc>
                <a:tc>
                  <a:txBody>
                    <a:bodyPr/>
                    <a:lstStyle/>
                    <a:p>
                      <a:endParaRPr lang="en-US"/>
                    </a:p>
                  </a:txBody>
                  <a:tcPr/>
                </a:tc>
                <a:tc>
                  <a:txBody>
                    <a:bodyPr/>
                    <a:lstStyle/>
                    <a:p>
                      <a:endParaRPr lang="en-US"/>
                    </a:p>
                  </a:txBody>
                  <a:tcPr/>
                </a:tc>
              </a:tr>
              <a:tr h="1039592">
                <a:tc>
                  <a:txBody>
                    <a:bodyPr/>
                    <a:lstStyle/>
                    <a:p>
                      <a:r>
                        <a:rPr lang="en-US" sz="2000" kern="1200" dirty="0" smtClean="0">
                          <a:solidFill>
                            <a:schemeClr val="dk1"/>
                          </a:solidFill>
                          <a:latin typeface="+mn-lt"/>
                          <a:ea typeface="+mn-ea"/>
                          <a:cs typeface="+mn-cs"/>
                        </a:rPr>
                        <a:t>To be able to pursue your own interests and discover a career. (Who was doing it? What were they doing?)</a:t>
                      </a:r>
                      <a:endParaRPr lang="en-US" sz="2000"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4095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32995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04413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9168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786940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05160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49133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37625" cy="2127249"/>
          </a:xfrm>
        </p:spPr>
        <p:txBody>
          <a:bodyPr/>
          <a:lstStyle/>
          <a:p>
            <a:r>
              <a:rPr lang="en-US" dirty="0" smtClean="0"/>
              <a:t>Activity One: Guided Composition</a:t>
            </a:r>
            <a:endParaRPr lang="en-US" dirty="0"/>
          </a:p>
        </p:txBody>
      </p:sp>
      <p:sp>
        <p:nvSpPr>
          <p:cNvPr id="3" name="Content Placeholder 2"/>
          <p:cNvSpPr>
            <a:spLocks noGrp="1"/>
          </p:cNvSpPr>
          <p:nvPr>
            <p:ph idx="1"/>
          </p:nvPr>
        </p:nvSpPr>
        <p:spPr>
          <a:xfrm>
            <a:off x="0" y="1730375"/>
            <a:ext cx="9143999" cy="5127625"/>
          </a:xfrm>
        </p:spPr>
        <p:txBody>
          <a:bodyPr>
            <a:noAutofit/>
          </a:bodyPr>
          <a:lstStyle/>
          <a:p>
            <a:pPr marL="0" indent="0">
              <a:buNone/>
            </a:pPr>
            <a:r>
              <a:rPr lang="en-US" sz="3200" dirty="0" smtClean="0"/>
              <a:t>This </a:t>
            </a:r>
            <a:r>
              <a:rPr lang="en-US" sz="3200" dirty="0"/>
              <a:t>activity is based on Joe Rodriguez, “10 Rules for Going to College When Nobody Really Expected You To.” The purpose of this activity is for you to write a paragraph on the topic of this module. Your teacher will read a paragraph while you listen, and then read it again while you take notes. You will then write your own paragraph based on what you heard using your </a:t>
            </a:r>
            <a:r>
              <a:rPr lang="en-US" sz="3200" dirty="0" err="1" smtClean="0"/>
              <a:t>notes.Listen</a:t>
            </a:r>
            <a:r>
              <a:rPr lang="en-US" sz="3200" dirty="0" smtClean="0"/>
              <a:t> carefully as you need to recreate the paragraph</a:t>
            </a:r>
            <a:endParaRPr lang="en-US" sz="3200" dirty="0"/>
          </a:p>
        </p:txBody>
      </p:sp>
    </p:spTree>
    <p:extLst>
      <p:ext uri="{BB962C8B-B14F-4D97-AF65-F5344CB8AC3E}">
        <p14:creationId xmlns:p14="http://schemas.microsoft.com/office/powerpoint/2010/main" val="218507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7765"/>
            <a:ext cx="9144000" cy="5262980"/>
          </a:xfrm>
          <a:prstGeom prst="rect">
            <a:avLst/>
          </a:prstGeom>
          <a:noFill/>
        </p:spPr>
        <p:txBody>
          <a:bodyPr wrap="square" rtlCol="0">
            <a:spAutoFit/>
          </a:bodyPr>
          <a:lstStyle/>
          <a:p>
            <a:r>
              <a:rPr lang="en-US" sz="2800" dirty="0">
                <a:solidFill>
                  <a:schemeClr val="bg1"/>
                </a:solidFill>
              </a:rPr>
              <a:t>Noticing Language</a:t>
            </a:r>
          </a:p>
          <a:p>
            <a:r>
              <a:rPr lang="en-US" sz="2800" dirty="0">
                <a:solidFill>
                  <a:schemeClr val="bg1"/>
                </a:solidFill>
              </a:rPr>
              <a:t>Which of these sentences are complete? How do you know?</a:t>
            </a:r>
          </a:p>
          <a:p>
            <a:r>
              <a:rPr lang="en-US" sz="2800" dirty="0">
                <a:solidFill>
                  <a:schemeClr val="bg1"/>
                </a:solidFill>
              </a:rPr>
              <a:t>1</a:t>
            </a:r>
            <a:r>
              <a:rPr lang="en-US" sz="2800" dirty="0" smtClean="0">
                <a:solidFill>
                  <a:schemeClr val="bg1"/>
                </a:solidFill>
              </a:rPr>
              <a:t>. I </a:t>
            </a:r>
            <a:r>
              <a:rPr lang="en-US" sz="2800" dirty="0">
                <a:solidFill>
                  <a:schemeClr val="bg1"/>
                </a:solidFill>
              </a:rPr>
              <a:t>grew up in East LA and attended the famous Garfield High.</a:t>
            </a:r>
          </a:p>
          <a:p>
            <a:r>
              <a:rPr lang="en-US" sz="2800" dirty="0">
                <a:solidFill>
                  <a:schemeClr val="bg1"/>
                </a:solidFill>
              </a:rPr>
              <a:t>2</a:t>
            </a:r>
            <a:r>
              <a:rPr lang="en-US" sz="2800" dirty="0" smtClean="0">
                <a:solidFill>
                  <a:schemeClr val="bg1"/>
                </a:solidFill>
              </a:rPr>
              <a:t>. Because </a:t>
            </a:r>
            <a:r>
              <a:rPr lang="en-US" sz="2800" dirty="0">
                <a:solidFill>
                  <a:schemeClr val="bg1"/>
                </a:solidFill>
              </a:rPr>
              <a:t>I grew up in the barrio, had no idea it would take me eight years to graduate from college.</a:t>
            </a:r>
          </a:p>
          <a:p>
            <a:r>
              <a:rPr lang="en-US" sz="2800" dirty="0">
                <a:solidFill>
                  <a:schemeClr val="bg1"/>
                </a:solidFill>
              </a:rPr>
              <a:t>3</a:t>
            </a:r>
            <a:r>
              <a:rPr lang="en-US" sz="2800" dirty="0" smtClean="0">
                <a:solidFill>
                  <a:schemeClr val="bg1"/>
                </a:solidFill>
              </a:rPr>
              <a:t>. Even </a:t>
            </a:r>
            <a:r>
              <a:rPr lang="en-US" sz="2800" dirty="0">
                <a:solidFill>
                  <a:schemeClr val="bg1"/>
                </a:solidFill>
              </a:rPr>
              <a:t>if you live at home, work full-time and attend school part- time.</a:t>
            </a:r>
          </a:p>
          <a:p>
            <a:r>
              <a:rPr lang="en-US" sz="2800" dirty="0">
                <a:solidFill>
                  <a:schemeClr val="bg1"/>
                </a:solidFill>
              </a:rPr>
              <a:t>4</a:t>
            </a:r>
            <a:r>
              <a:rPr lang="en-US" sz="2800" dirty="0" smtClean="0">
                <a:solidFill>
                  <a:schemeClr val="bg1"/>
                </a:solidFill>
              </a:rPr>
              <a:t>. Hang </a:t>
            </a:r>
            <a:r>
              <a:rPr lang="en-US" sz="2800" dirty="0">
                <a:solidFill>
                  <a:schemeClr val="bg1"/>
                </a:solidFill>
              </a:rPr>
              <a:t>out less or not all with old friends</a:t>
            </a:r>
            <a:r>
              <a:rPr lang="en-US" sz="2800" dirty="0" smtClean="0">
                <a:solidFill>
                  <a:schemeClr val="bg1"/>
                </a:solidFill>
              </a:rPr>
              <a:t>.</a:t>
            </a:r>
          </a:p>
          <a:p>
            <a:r>
              <a:rPr lang="en-US" sz="2800" dirty="0" smtClean="0">
                <a:solidFill>
                  <a:schemeClr val="bg1"/>
                </a:solidFill>
              </a:rPr>
              <a:t>5. Worrying </a:t>
            </a:r>
            <a:r>
              <a:rPr lang="en-US" sz="2800" dirty="0">
                <a:solidFill>
                  <a:schemeClr val="bg1"/>
                </a:solidFill>
              </a:rPr>
              <a:t>too much about the high cost of college tuition.</a:t>
            </a:r>
          </a:p>
        </p:txBody>
      </p:sp>
    </p:spTree>
    <p:extLst>
      <p:ext uri="{BB962C8B-B14F-4D97-AF65-F5344CB8AC3E}">
        <p14:creationId xmlns:p14="http://schemas.microsoft.com/office/powerpoint/2010/main" val="409920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2250" y="1254124"/>
            <a:ext cx="8731250" cy="4401205"/>
          </a:xfrm>
          <a:prstGeom prst="rect">
            <a:avLst/>
          </a:prstGeom>
        </p:spPr>
        <p:txBody>
          <a:bodyPr wrap="square">
            <a:spAutoFit/>
          </a:bodyPr>
          <a:lstStyle/>
          <a:p>
            <a:r>
              <a:rPr lang="en-US" sz="2800" dirty="0">
                <a:solidFill>
                  <a:schemeClr val="accent3"/>
                </a:solidFill>
              </a:rPr>
              <a:t>Identifying Verbs, Subjects, and Prepositional Phrases</a:t>
            </a:r>
          </a:p>
          <a:p>
            <a:r>
              <a:rPr lang="en-US" sz="2800" dirty="0">
                <a:solidFill>
                  <a:schemeClr val="accent3"/>
                </a:solidFill>
              </a:rPr>
              <a:t>Every sentence in English must have at least one verb and one subject. When you identify the verb first, it is much easier to find the subject of the sentence. The verb in a sentence is always related to the subject. The subject usually appears in front of the verb. Since the verb expresses what the subject does or is, verbs either express</a:t>
            </a:r>
          </a:p>
        </p:txBody>
      </p:sp>
    </p:spTree>
    <p:extLst>
      <p:ext uri="{BB962C8B-B14F-4D97-AF65-F5344CB8AC3E}">
        <p14:creationId xmlns:p14="http://schemas.microsoft.com/office/powerpoint/2010/main" val="289502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52500"/>
            <a:ext cx="9144000" cy="5693867"/>
          </a:xfrm>
          <a:prstGeom prst="rect">
            <a:avLst/>
          </a:prstGeom>
          <a:noFill/>
        </p:spPr>
        <p:txBody>
          <a:bodyPr wrap="square" rtlCol="0">
            <a:spAutoFit/>
          </a:bodyPr>
          <a:lstStyle/>
          <a:p>
            <a:pPr marL="457200" indent="-457200">
              <a:buFont typeface="Arial"/>
              <a:buChar char="•"/>
            </a:pPr>
            <a:r>
              <a:rPr lang="en-US" sz="2800" dirty="0" smtClean="0">
                <a:solidFill>
                  <a:srgbClr val="FFCC00"/>
                </a:solidFill>
              </a:rPr>
              <a:t>Action </a:t>
            </a:r>
            <a:r>
              <a:rPr lang="en-US" sz="2800" dirty="0">
                <a:solidFill>
                  <a:srgbClr val="FFCC00"/>
                </a:solidFill>
              </a:rPr>
              <a:t>(eat, stop, help, buy, make, do, gain, succeed) or</a:t>
            </a:r>
          </a:p>
          <a:p>
            <a:r>
              <a:rPr lang="en-US" sz="2800" dirty="0" smtClean="0">
                <a:solidFill>
                  <a:srgbClr val="FFCC00"/>
                </a:solidFill>
              </a:rPr>
              <a:t>•   State </a:t>
            </a:r>
            <a:r>
              <a:rPr lang="en-US" sz="2800" dirty="0">
                <a:solidFill>
                  <a:srgbClr val="FFCC00"/>
                </a:solidFill>
              </a:rPr>
              <a:t>of being (am/is/are/were, become, seem, look, appear, taste, sound, remain)</a:t>
            </a:r>
          </a:p>
          <a:p>
            <a:r>
              <a:rPr lang="en-US" sz="2800" dirty="0" smtClean="0">
                <a:solidFill>
                  <a:srgbClr val="FFCC00"/>
                </a:solidFill>
              </a:rPr>
              <a:t>•   Mental </a:t>
            </a:r>
            <a:r>
              <a:rPr lang="en-US" sz="2800" dirty="0">
                <a:solidFill>
                  <a:srgbClr val="FFCC00"/>
                </a:solidFill>
              </a:rPr>
              <a:t>states (know, think, feel, remember, </a:t>
            </a:r>
            <a:r>
              <a:rPr lang="en-US" sz="2800" dirty="0" smtClean="0">
                <a:solidFill>
                  <a:srgbClr val="FFCC00"/>
                </a:solidFill>
              </a:rPr>
              <a:t> believe</a:t>
            </a:r>
            <a:r>
              <a:rPr lang="en-US" sz="2800" dirty="0">
                <a:solidFill>
                  <a:srgbClr val="FFCC00"/>
                </a:solidFill>
              </a:rPr>
              <a:t>)</a:t>
            </a:r>
          </a:p>
          <a:p>
            <a:r>
              <a:rPr lang="en-US" sz="2800" dirty="0">
                <a:solidFill>
                  <a:srgbClr val="FFCC00"/>
                </a:solidFill>
              </a:rPr>
              <a:t>If a verb consists of only one word, it is automatically the “main verb.” However, sometimes the main verb has “helping verbs” that go along with it. Together with the main verb, they make up the “complete verb phrase.” It is possible to have more than one helping verb, so the verb phrase can be four or five words long.</a:t>
            </a:r>
          </a:p>
        </p:txBody>
      </p:sp>
    </p:spTree>
    <p:extLst>
      <p:ext uri="{BB962C8B-B14F-4D97-AF65-F5344CB8AC3E}">
        <p14:creationId xmlns:p14="http://schemas.microsoft.com/office/powerpoint/2010/main" val="315510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52500"/>
            <a:ext cx="9144000" cy="4832093"/>
          </a:xfrm>
          <a:prstGeom prst="rect">
            <a:avLst/>
          </a:prstGeom>
          <a:noFill/>
        </p:spPr>
        <p:txBody>
          <a:bodyPr wrap="square" rtlCol="0">
            <a:spAutoFit/>
          </a:bodyPr>
          <a:lstStyle/>
          <a:p>
            <a:pPr algn="ctr"/>
            <a:r>
              <a:rPr lang="en-US" sz="2800" dirty="0">
                <a:solidFill>
                  <a:srgbClr val="FFCC00"/>
                </a:solidFill>
              </a:rPr>
              <a:t>Main verb (if alone) = the complete verb </a:t>
            </a:r>
            <a:endParaRPr lang="en-US" sz="2800" dirty="0" smtClean="0">
              <a:solidFill>
                <a:srgbClr val="FFCC00"/>
              </a:solidFill>
            </a:endParaRPr>
          </a:p>
          <a:p>
            <a:pPr algn="ctr"/>
            <a:r>
              <a:rPr lang="en-US" sz="2800" dirty="0" smtClean="0">
                <a:solidFill>
                  <a:srgbClr val="FFCC00"/>
                </a:solidFill>
              </a:rPr>
              <a:t>Example</a:t>
            </a:r>
            <a:r>
              <a:rPr lang="en-US" sz="2800" dirty="0">
                <a:solidFill>
                  <a:srgbClr val="FFCC00"/>
                </a:solidFill>
              </a:rPr>
              <a:t>: I study every day. </a:t>
            </a:r>
            <a:endParaRPr lang="en-US" sz="2800" dirty="0" smtClean="0">
              <a:solidFill>
                <a:srgbClr val="FFCC00"/>
              </a:solidFill>
            </a:endParaRPr>
          </a:p>
          <a:p>
            <a:pPr algn="ctr"/>
            <a:r>
              <a:rPr lang="en-US" sz="2800" dirty="0" smtClean="0">
                <a:solidFill>
                  <a:srgbClr val="FFCC00"/>
                </a:solidFill>
              </a:rPr>
              <a:t>Helping</a:t>
            </a:r>
            <a:r>
              <a:rPr lang="en-US" sz="2800" dirty="0">
                <a:solidFill>
                  <a:srgbClr val="FFCC00"/>
                </a:solidFill>
              </a:rPr>
              <a:t>/modal verbs + main verb = the complete verb phrase </a:t>
            </a:r>
            <a:endParaRPr lang="en-US" sz="2800" dirty="0" smtClean="0">
              <a:solidFill>
                <a:srgbClr val="FFCC00"/>
              </a:solidFill>
            </a:endParaRPr>
          </a:p>
          <a:p>
            <a:pPr algn="ctr"/>
            <a:r>
              <a:rPr lang="en-US" sz="2800" dirty="0" smtClean="0">
                <a:solidFill>
                  <a:srgbClr val="FFCC00"/>
                </a:solidFill>
              </a:rPr>
              <a:t>Example</a:t>
            </a:r>
            <a:r>
              <a:rPr lang="en-US" sz="2800" dirty="0">
                <a:solidFill>
                  <a:srgbClr val="FFCC00"/>
                </a:solidFill>
              </a:rPr>
              <a:t>: I should study every day.</a:t>
            </a:r>
          </a:p>
          <a:p>
            <a:r>
              <a:rPr lang="en-US" sz="2800" dirty="0">
                <a:solidFill>
                  <a:srgbClr val="FFCC00"/>
                </a:solidFill>
              </a:rPr>
              <a:t>It is easier to recognize the subject or subjects of sentences when you find the verb first. The subject of the sentence usually</a:t>
            </a:r>
          </a:p>
          <a:p>
            <a:r>
              <a:rPr lang="en-US" sz="2800" dirty="0">
                <a:solidFill>
                  <a:srgbClr val="FFCC00"/>
                </a:solidFill>
              </a:rPr>
              <a:t>•	Occurs before the verb</a:t>
            </a:r>
          </a:p>
          <a:p>
            <a:r>
              <a:rPr lang="en-US" sz="2800" dirty="0">
                <a:solidFill>
                  <a:srgbClr val="FFCC00"/>
                </a:solidFill>
              </a:rPr>
              <a:t>•	Tells who or what does the action or expresses the state of being or state of mind</a:t>
            </a:r>
          </a:p>
        </p:txBody>
      </p:sp>
    </p:spTree>
    <p:extLst>
      <p:ext uri="{BB962C8B-B14F-4D97-AF65-F5344CB8AC3E}">
        <p14:creationId xmlns:p14="http://schemas.microsoft.com/office/powerpoint/2010/main" val="319088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52500"/>
            <a:ext cx="9144000" cy="5262980"/>
          </a:xfrm>
          <a:prstGeom prst="rect">
            <a:avLst/>
          </a:prstGeom>
          <a:noFill/>
        </p:spPr>
        <p:txBody>
          <a:bodyPr wrap="square" rtlCol="0">
            <a:spAutoFit/>
          </a:bodyPr>
          <a:lstStyle/>
          <a:p>
            <a:r>
              <a:rPr lang="en-US" sz="2800" dirty="0">
                <a:solidFill>
                  <a:srgbClr val="FFCC00"/>
                </a:solidFill>
              </a:rPr>
              <a:t>Tip: Subjects are either nouns or pronouns. Many nouns have a determiner such as a, an, or the. Other determiners are possessive nouns, possessive pronouns, and numbers (student’s, her, those, seventeen). If you aren’t sure if a word is a noun, try using a determiner with it or making it plural or possessive. If you can, you’ve identified a noun; then you need to decide if it is the subject of the verb. Remember that the –</a:t>
            </a:r>
            <a:r>
              <a:rPr lang="en-US" sz="2800" dirty="0" err="1">
                <a:solidFill>
                  <a:srgbClr val="FFCC00"/>
                </a:solidFill>
              </a:rPr>
              <a:t>ing</a:t>
            </a:r>
            <a:r>
              <a:rPr lang="en-US" sz="2800" dirty="0">
                <a:solidFill>
                  <a:srgbClr val="FFCC00"/>
                </a:solidFill>
              </a:rPr>
              <a:t> form of a verb can act as a noun (Studying math and science opens doors to many careers.) and be the subject of a sentence.</a:t>
            </a:r>
          </a:p>
        </p:txBody>
      </p:sp>
    </p:spTree>
    <p:extLst>
      <p:ext uri="{BB962C8B-B14F-4D97-AF65-F5344CB8AC3E}">
        <p14:creationId xmlns:p14="http://schemas.microsoft.com/office/powerpoint/2010/main" val="358717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52500"/>
            <a:ext cx="9144000" cy="3539431"/>
          </a:xfrm>
          <a:prstGeom prst="rect">
            <a:avLst/>
          </a:prstGeom>
          <a:noFill/>
        </p:spPr>
        <p:txBody>
          <a:bodyPr wrap="square" rtlCol="0">
            <a:spAutoFit/>
          </a:bodyPr>
          <a:lstStyle/>
          <a:p>
            <a:r>
              <a:rPr lang="en-US" sz="2800" dirty="0">
                <a:solidFill>
                  <a:srgbClr val="FFCC00"/>
                </a:solidFill>
              </a:rPr>
              <a:t>In some sentences, nouns or pronouns in prepositional phrases can be confused with the subject. For this reason, it is easier to identify nouns that are subjects if you first identify the prepositional phrases in sentences by putting parentheses around them. Remember that a prepositional phrase may contain one or more nouns or pronouns.</a:t>
            </a:r>
          </a:p>
        </p:txBody>
      </p:sp>
    </p:spTree>
    <p:extLst>
      <p:ext uri="{BB962C8B-B14F-4D97-AF65-F5344CB8AC3E}">
        <p14:creationId xmlns:p14="http://schemas.microsoft.com/office/powerpoint/2010/main" val="1287057725"/>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58</TotalTime>
  <Words>1197</Words>
  <Application>Microsoft Office PowerPoint</Application>
  <PresentationFormat>On-screen Show (4:3)</PresentationFormat>
  <Paragraphs>150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Sky</vt:lpstr>
      <vt:lpstr>“What’s Next? Life After High School” Grammar</vt:lpstr>
      <vt:lpstr>Today we will begin incorporating the grammar that goes with this module into our lessons. </vt:lpstr>
      <vt:lpstr>Activity One: Guided Composition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Two: Identifying Verbs, Subjects, and Prepositional Phrases</vt:lpstr>
      <vt:lpstr>PowerPoint Presentation</vt:lpstr>
      <vt:lpstr>PowerPoint Presentation</vt:lpstr>
      <vt:lpstr>Activity Three: Identifying Subjects and Verbs in Your Own Sentences</vt:lpstr>
      <vt:lpstr>PowerPoint Presentation</vt:lpstr>
      <vt:lpstr>PowerPoint Presentation</vt:lpstr>
      <vt:lpstr>Activity Four: What Makes a Sentence Complete?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Next? Life After High School” Grammar</dc:title>
  <dc:creator>Kathleen Curran</dc:creator>
  <cp:lastModifiedBy>installer</cp:lastModifiedBy>
  <cp:revision>8</cp:revision>
  <dcterms:created xsi:type="dcterms:W3CDTF">2013-09-15T14:20:25Z</dcterms:created>
  <dcterms:modified xsi:type="dcterms:W3CDTF">2013-09-16T14:25:46Z</dcterms:modified>
</cp:coreProperties>
</file>