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09" r:id="rId1"/>
  </p:sldMasterIdLst>
  <p:notesMasterIdLst>
    <p:notesMasterId r:id="rId13"/>
  </p:notesMasterIdLst>
  <p:handoutMasterIdLst>
    <p:handoutMasterId r:id="rId14"/>
  </p:handoutMasterIdLst>
  <p:sldIdLst>
    <p:sldId id="256"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14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17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0BF077-6A45-3649-A66A-3220ED3C8CB9}" type="datetimeFigureOut">
              <a:rPr lang="en-US" smtClean="0"/>
              <a:t>8/23/14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191D91-11FD-6743-A6E7-8F195371BAD8}" type="slidenum">
              <a:rPr lang="en-US" smtClean="0"/>
              <a:t>‹#›</a:t>
            </a:fld>
            <a:endParaRPr lang="en-US"/>
          </a:p>
        </p:txBody>
      </p:sp>
    </p:spTree>
    <p:extLst>
      <p:ext uri="{BB962C8B-B14F-4D97-AF65-F5344CB8AC3E}">
        <p14:creationId xmlns:p14="http://schemas.microsoft.com/office/powerpoint/2010/main" val="18779556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2C9897-9065-2E44-9C4D-E0135482DA29}" type="datetimeFigureOut">
              <a:rPr lang="en-US" smtClean="0"/>
              <a:t>8/23/14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3A184D-0D11-B045-A262-D04B53578945}" type="slidenum">
              <a:rPr lang="en-US" smtClean="0"/>
              <a:t>‹#›</a:t>
            </a:fld>
            <a:endParaRPr lang="en-US"/>
          </a:p>
        </p:txBody>
      </p:sp>
    </p:spTree>
    <p:extLst>
      <p:ext uri="{BB962C8B-B14F-4D97-AF65-F5344CB8AC3E}">
        <p14:creationId xmlns:p14="http://schemas.microsoft.com/office/powerpoint/2010/main" val="33310852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8139BABF-4ACF-A543-A72C-A2D2D81573C1}" type="datetime4">
              <a:rPr lang="en-US" smtClean="0"/>
              <a:t>August 23, 2014</a:t>
            </a:fld>
            <a:endParaRPr lang="en-US" dirty="0"/>
          </a:p>
        </p:txBody>
      </p:sp>
      <p:sp>
        <p:nvSpPr>
          <p:cNvPr id="17" name="Slide Number Placeholder 16"/>
          <p:cNvSpPr>
            <a:spLocks noGrp="1"/>
          </p:cNvSpPr>
          <p:nvPr>
            <p:ph type="sldNum" sz="quarter" idx="11"/>
          </p:nvPr>
        </p:nvSpPr>
        <p:spPr/>
        <p:txBody>
          <a:bodyPr/>
          <a:lstStyle/>
          <a:p>
            <a:fld id="{5744759D-0EFF-4FB2-9CCE-04E00944F0FE}" type="slidenum">
              <a:rPr lang="en-US" smtClean="0"/>
              <a:pPr/>
              <a:t>‹#›</a:t>
            </a:fld>
            <a:endParaRPr lang="en-US" dirty="0"/>
          </a:p>
        </p:txBody>
      </p:sp>
      <p:sp>
        <p:nvSpPr>
          <p:cNvPr id="19" name="Footer Placeholder 18"/>
          <p:cNvSpPr>
            <a:spLocks noGrp="1"/>
          </p:cNvSpPr>
          <p:nvPr>
            <p:ph type="ftr" sz="quarter" idx="12"/>
          </p:nvPr>
        </p:nvSpPr>
        <p:spPr/>
        <p:txBody>
          <a:bodyPr/>
          <a:lstStyle/>
          <a:p>
            <a:r>
              <a:rPr lang="en-US" smtClean="0"/>
              <a:t>Mrs. Curran. Materials from ERWC binders.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EF7AA2-D4E5-6840-A181-8809ADF4D57E}" type="datetime4">
              <a:rPr lang="en-US" smtClean="0"/>
              <a:t>August 23, 2014</a:t>
            </a:fld>
            <a:endParaRPr lang="en-US"/>
          </a:p>
        </p:txBody>
      </p:sp>
      <p:sp>
        <p:nvSpPr>
          <p:cNvPr id="5" name="Footer Placeholder 4"/>
          <p:cNvSpPr>
            <a:spLocks noGrp="1"/>
          </p:cNvSpPr>
          <p:nvPr>
            <p:ph type="ftr" sz="quarter" idx="11"/>
          </p:nvPr>
        </p:nvSpPr>
        <p:spPr/>
        <p:txBody>
          <a:bodyPr/>
          <a:lstStyle/>
          <a:p>
            <a:r>
              <a:rPr lang="en-US" smtClean="0"/>
              <a:t>Mrs. Curran. Materials from ERWC binders.</a:t>
            </a:r>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4181B-B92B-FC45-B442-BF3799119B00}" type="datetime4">
              <a:rPr lang="en-US" smtClean="0"/>
              <a:t>August 23, 2014</a:t>
            </a:fld>
            <a:endParaRPr lang="en-US" dirty="0"/>
          </a:p>
        </p:txBody>
      </p:sp>
      <p:sp>
        <p:nvSpPr>
          <p:cNvPr id="5" name="Footer Placeholder 4"/>
          <p:cNvSpPr>
            <a:spLocks noGrp="1"/>
          </p:cNvSpPr>
          <p:nvPr>
            <p:ph type="ftr" sz="quarter" idx="11"/>
          </p:nvPr>
        </p:nvSpPr>
        <p:spPr/>
        <p:txBody>
          <a:bodyPr/>
          <a:lstStyle/>
          <a:p>
            <a:r>
              <a:rPr lang="en-US" smtClean="0"/>
              <a:t>Mrs. Curran. Materials from ERWC binders.</a:t>
            </a:r>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CECFA06F-A882-0C43-BAC7-C127A70CB944}" type="datetime4">
              <a:rPr lang="en-US" smtClean="0"/>
              <a:t>August 23, 2014</a:t>
            </a:fld>
            <a:endParaRPr lang="en-US" dirty="0"/>
          </a:p>
        </p:txBody>
      </p:sp>
      <p:sp>
        <p:nvSpPr>
          <p:cNvPr id="12" name="Slide Number Placeholder 11"/>
          <p:cNvSpPr>
            <a:spLocks noGrp="1"/>
          </p:cNvSpPr>
          <p:nvPr>
            <p:ph type="sldNum" sz="quarter" idx="15"/>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6"/>
          </p:nvPr>
        </p:nvSpPr>
        <p:spPr/>
        <p:txBody>
          <a:bodyPr/>
          <a:lstStyle/>
          <a:p>
            <a:r>
              <a:rPr lang="en-US" smtClean="0"/>
              <a:t>Mrs. Curran. Materials from ERWC binders.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F1946EC3-FF6B-C449-A383-2C93DC9FE714}" type="datetime4">
              <a:rPr lang="en-US" smtClean="0"/>
              <a:t>August 23, 2014</a:t>
            </a:fld>
            <a:endParaRPr lang="en-US" dirty="0"/>
          </a:p>
        </p:txBody>
      </p:sp>
      <p:sp>
        <p:nvSpPr>
          <p:cNvPr id="14" name="Slide Number Placeholder 13"/>
          <p:cNvSpPr>
            <a:spLocks noGrp="1"/>
          </p:cNvSpPr>
          <p:nvPr>
            <p:ph type="sldNum" sz="quarter" idx="11"/>
          </p:nvPr>
        </p:nvSpPr>
        <p:spPr/>
        <p:txBody>
          <a:bodyPr/>
          <a:lstStyle/>
          <a:p>
            <a:fld id="{5744759D-0EFF-4FB2-9CCE-04E00944F0FE}" type="slidenum">
              <a:rPr lang="en-US" smtClean="0"/>
              <a:pPr/>
              <a:t>‹#›</a:t>
            </a:fld>
            <a:endParaRPr lang="en-US" dirty="0"/>
          </a:p>
        </p:txBody>
      </p:sp>
      <p:sp>
        <p:nvSpPr>
          <p:cNvPr id="15" name="Footer Placeholder 14"/>
          <p:cNvSpPr>
            <a:spLocks noGrp="1"/>
          </p:cNvSpPr>
          <p:nvPr>
            <p:ph type="ftr" sz="quarter" idx="12"/>
          </p:nvPr>
        </p:nvSpPr>
        <p:spPr/>
        <p:txBody>
          <a:bodyPr/>
          <a:lstStyle/>
          <a:p>
            <a:r>
              <a:rPr lang="en-US" smtClean="0"/>
              <a:t>Mrs. Curran. Materials from ERWC binders.</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2C2729BB-D4EE-E144-8AE2-99CF179A99E3}" type="datetime4">
              <a:rPr lang="en-US" smtClean="0"/>
              <a:t>August 23, 2014</a:t>
            </a:fld>
            <a:endParaRPr lang="en-US" dirty="0"/>
          </a:p>
        </p:txBody>
      </p:sp>
      <p:sp>
        <p:nvSpPr>
          <p:cNvPr id="12" name="Slide Number Placeholder 11"/>
          <p:cNvSpPr>
            <a:spLocks noGrp="1"/>
          </p:cNvSpPr>
          <p:nvPr>
            <p:ph type="sldNum" sz="quarter" idx="16"/>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7"/>
          </p:nvPr>
        </p:nvSpPr>
        <p:spPr/>
        <p:txBody>
          <a:bodyPr/>
          <a:lstStyle/>
          <a:p>
            <a:r>
              <a:rPr lang="en-US" smtClean="0"/>
              <a:t>Mrs. Curran. Materials from ERWC binders.</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DB2A2478-E88C-564F-924F-6B6BA94B7DF3}" type="datetime4">
              <a:rPr lang="en-US" smtClean="0"/>
              <a:t>August 23, 2014</a:t>
            </a:fld>
            <a:endParaRPr lang="en-US" dirty="0"/>
          </a:p>
        </p:txBody>
      </p:sp>
      <p:sp>
        <p:nvSpPr>
          <p:cNvPr id="12" name="Slide Number Placeholder 11"/>
          <p:cNvSpPr>
            <a:spLocks noGrp="1"/>
          </p:cNvSpPr>
          <p:nvPr>
            <p:ph type="sldNum" sz="quarter" idx="17"/>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8"/>
          </p:nvPr>
        </p:nvSpPr>
        <p:spPr/>
        <p:txBody>
          <a:bodyPr/>
          <a:lstStyle/>
          <a:p>
            <a:r>
              <a:rPr lang="en-US" smtClean="0"/>
              <a:t>Mrs. Curran. Materials from ERWC binders.</a:t>
            </a:r>
            <a:endParaRPr lang="en-US" dirty="0"/>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EB6E5976-F2FA-7348-9EB5-EC7174297880}" type="datetime4">
              <a:rPr lang="en-US" smtClean="0"/>
              <a:t>August 23, 2014</a:t>
            </a:fld>
            <a:endParaRPr lang="en-US" dirty="0"/>
          </a:p>
        </p:txBody>
      </p:sp>
      <p:sp>
        <p:nvSpPr>
          <p:cNvPr id="16" name="Slide Number Placeholder 15"/>
          <p:cNvSpPr>
            <a:spLocks noGrp="1"/>
          </p:cNvSpPr>
          <p:nvPr>
            <p:ph type="sldNum" sz="quarter" idx="11"/>
          </p:nvPr>
        </p:nvSpPr>
        <p:spPr/>
        <p:txBody>
          <a:bodyPr/>
          <a:lstStyle/>
          <a:p>
            <a:fld id="{5744759D-0EFF-4FB2-9CCE-04E00944F0FE}" type="slidenum">
              <a:rPr lang="en-US" smtClean="0"/>
              <a:pPr/>
              <a:t>‹#›</a:t>
            </a:fld>
            <a:endParaRPr lang="en-US" dirty="0"/>
          </a:p>
        </p:txBody>
      </p:sp>
      <p:sp>
        <p:nvSpPr>
          <p:cNvPr id="17" name="Footer Placeholder 16"/>
          <p:cNvSpPr>
            <a:spLocks noGrp="1"/>
          </p:cNvSpPr>
          <p:nvPr>
            <p:ph type="ftr" sz="quarter" idx="12"/>
          </p:nvPr>
        </p:nvSpPr>
        <p:spPr/>
        <p:txBody>
          <a:bodyPr/>
          <a:lstStyle/>
          <a:p>
            <a:r>
              <a:rPr lang="en-US" smtClean="0"/>
              <a:t>Mrs. Curran. Materials from ERWC binders.</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E6FC4DB-2FEB-FF4B-82A4-E91F7715F919}" type="datetime4">
              <a:rPr lang="en-US" smtClean="0"/>
              <a:t>August 23, 2014</a:t>
            </a:fld>
            <a:endParaRPr lang="en-US" dirty="0"/>
          </a:p>
        </p:txBody>
      </p:sp>
      <p:sp>
        <p:nvSpPr>
          <p:cNvPr id="8" name="Slide Number Placeholder 7"/>
          <p:cNvSpPr>
            <a:spLocks noGrp="1"/>
          </p:cNvSpPr>
          <p:nvPr>
            <p:ph type="sldNum" sz="quarter" idx="11"/>
          </p:nvPr>
        </p:nvSpPr>
        <p:spPr/>
        <p:txBody>
          <a:bodyPr/>
          <a:lstStyle/>
          <a:p>
            <a:fld id="{5744759D-0EFF-4FB2-9CCE-04E00944F0FE}"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Mrs. Curran. Materials from ERWC binders.</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620CD9AA-5EDA-1644-A68A-D92E30B3D8A1}" type="datetime4">
              <a:rPr lang="en-US" smtClean="0"/>
              <a:t>August 23, 2014</a:t>
            </a:fld>
            <a:endParaRPr lang="en-US" dirty="0"/>
          </a:p>
        </p:txBody>
      </p:sp>
      <p:sp>
        <p:nvSpPr>
          <p:cNvPr id="19" name="Slide Number Placeholder 18"/>
          <p:cNvSpPr>
            <a:spLocks noGrp="1"/>
          </p:cNvSpPr>
          <p:nvPr>
            <p:ph type="sldNum" sz="quarter" idx="16"/>
          </p:nvPr>
        </p:nvSpPr>
        <p:spPr/>
        <p:txBody>
          <a:bodyPr/>
          <a:lstStyle/>
          <a:p>
            <a:fld id="{5744759D-0EFF-4FB2-9CCE-04E00944F0FE}" type="slidenum">
              <a:rPr lang="en-US" smtClean="0"/>
              <a:pPr/>
              <a:t>‹#›</a:t>
            </a:fld>
            <a:endParaRPr lang="en-US" dirty="0"/>
          </a:p>
        </p:txBody>
      </p:sp>
      <p:sp>
        <p:nvSpPr>
          <p:cNvPr id="23" name="Footer Placeholder 22"/>
          <p:cNvSpPr>
            <a:spLocks noGrp="1"/>
          </p:cNvSpPr>
          <p:nvPr>
            <p:ph type="ftr" sz="quarter" idx="17"/>
          </p:nvPr>
        </p:nvSpPr>
        <p:spPr/>
        <p:txBody>
          <a:bodyPr/>
          <a:lstStyle/>
          <a:p>
            <a:r>
              <a:rPr lang="en-US" smtClean="0"/>
              <a:t>Mrs. Curran. Materials from ERWC binders.</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57F4FE3C-EF3F-4844-A3BC-2C28C88022C3}" type="datetime4">
              <a:rPr lang="en-US" smtClean="0"/>
              <a:t>August 23, 2014</a:t>
            </a:fld>
            <a:endParaRPr lang="en-US" dirty="0"/>
          </a:p>
        </p:txBody>
      </p:sp>
      <p:sp>
        <p:nvSpPr>
          <p:cNvPr id="14" name="Slide Number Placeholder 13"/>
          <p:cNvSpPr>
            <a:spLocks noGrp="1"/>
          </p:cNvSpPr>
          <p:nvPr>
            <p:ph type="sldNum" sz="quarter" idx="15"/>
          </p:nvPr>
        </p:nvSpPr>
        <p:spPr>
          <a:xfrm>
            <a:off x="4038600" y="6172200"/>
            <a:ext cx="1066800" cy="304800"/>
          </a:xfrm>
        </p:spPr>
        <p:txBody>
          <a:bodyPr/>
          <a:lstStyle/>
          <a:p>
            <a:fld id="{5744759D-0EFF-4FB2-9CCE-04E00944F0FE}" type="slidenum">
              <a:rPr lang="en-US" smtClean="0"/>
              <a:pPr/>
              <a:t>‹#›</a:t>
            </a:fld>
            <a:endParaRPr lang="en-US" dirty="0"/>
          </a:p>
        </p:txBody>
      </p:sp>
      <p:sp>
        <p:nvSpPr>
          <p:cNvPr id="15" name="Footer Placeholder 14"/>
          <p:cNvSpPr>
            <a:spLocks noGrp="1"/>
          </p:cNvSpPr>
          <p:nvPr>
            <p:ph type="ftr" sz="quarter" idx="16"/>
          </p:nvPr>
        </p:nvSpPr>
        <p:spPr>
          <a:xfrm>
            <a:off x="1447800" y="6486525"/>
            <a:ext cx="6248400" cy="292100"/>
          </a:xfrm>
        </p:spPr>
        <p:txBody>
          <a:bodyPr/>
          <a:lstStyle/>
          <a:p>
            <a:r>
              <a:rPr lang="en-US" smtClean="0"/>
              <a:t>Mrs. Curran. Materials from ERWC binders.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7EF5C05F-B7A7-DF47-B373-E4E8E2647E13}" type="datetime4">
              <a:rPr lang="en-US" smtClean="0"/>
              <a:t>August 23, 2014</a:t>
            </a:fld>
            <a:endParaRPr lang="en-US"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r>
              <a:rPr lang="en-US" smtClean="0"/>
              <a:t>Mrs. Curran. Materials from ERWC binders.</a:t>
            </a:r>
            <a:endParaRPr lang="en-US"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744759D-0EFF-4FB2-9CCE-04E00944F0FE}" type="slidenum">
              <a:rPr lang="en-US" smtClean="0"/>
              <a:pPr/>
              <a:t>‹#›</a:t>
            </a:fld>
            <a:endParaRPr lang="en-US"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hf sldNum="0" hdr="0" dt="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D014BD"/>
                </a:solidFill>
              </a:rPr>
              <a:t>Introduction to ERWC</a:t>
            </a:r>
            <a:endParaRPr lang="en-US" dirty="0">
              <a:solidFill>
                <a:srgbClr val="D014BD"/>
              </a:solidFill>
            </a:endParaRPr>
          </a:p>
        </p:txBody>
      </p:sp>
    </p:spTree>
    <p:extLst>
      <p:ext uri="{BB962C8B-B14F-4D97-AF65-F5344CB8AC3E}">
        <p14:creationId xmlns:p14="http://schemas.microsoft.com/office/powerpoint/2010/main" val="10604976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smtClean="0"/>
              <a:t>Mrs. Curran. Materials from ERWC binders.</a:t>
            </a:r>
            <a:endParaRPr lang="en-US" dirty="0"/>
          </a:p>
        </p:txBody>
      </p:sp>
      <p:pic>
        <p:nvPicPr>
          <p:cNvPr id="3" name="Picture 2" descr="Screen shot 2014-08-23 at 9.07.47 AM.png"/>
          <p:cNvPicPr>
            <a:picLocks noChangeAspect="1"/>
          </p:cNvPicPr>
          <p:nvPr/>
        </p:nvPicPr>
        <p:blipFill rotWithShape="1">
          <a:blip r:embed="rId2">
            <a:extLst>
              <a:ext uri="{28A0092B-C50C-407E-A947-70E740481C1C}">
                <a14:useLocalDpi xmlns:a14="http://schemas.microsoft.com/office/drawing/2010/main" val="0"/>
              </a:ext>
            </a:extLst>
          </a:blip>
          <a:srcRect l="38085" t="14346" r="26986" b="10902"/>
          <a:stretch/>
        </p:blipFill>
        <p:spPr>
          <a:xfrm>
            <a:off x="1447800" y="-23186"/>
            <a:ext cx="6248400" cy="6459650"/>
          </a:xfrm>
          <a:prstGeom prst="rect">
            <a:avLst/>
          </a:prstGeom>
        </p:spPr>
      </p:pic>
    </p:spTree>
    <p:extLst>
      <p:ext uri="{BB962C8B-B14F-4D97-AF65-F5344CB8AC3E}">
        <p14:creationId xmlns:p14="http://schemas.microsoft.com/office/powerpoint/2010/main" val="6860756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D014BD"/>
                </a:solidFill>
              </a:rPr>
              <a:t>Now, I will explain the Final Portfolio assignment</a:t>
            </a:r>
            <a:r>
              <a:rPr lang="en-US" dirty="0" smtClean="0"/>
              <a:t>. </a:t>
            </a:r>
            <a:endParaRPr lang="en-US" dirty="0"/>
          </a:p>
        </p:txBody>
      </p:sp>
      <p:sp>
        <p:nvSpPr>
          <p:cNvPr id="2" name="Footer Placeholder 1"/>
          <p:cNvSpPr>
            <a:spLocks noGrp="1"/>
          </p:cNvSpPr>
          <p:nvPr>
            <p:ph type="ftr" sz="quarter" idx="12"/>
          </p:nvPr>
        </p:nvSpPr>
        <p:spPr/>
        <p:txBody>
          <a:bodyPr/>
          <a:lstStyle/>
          <a:p>
            <a:r>
              <a:rPr lang="en-US" smtClean="0"/>
              <a:t>Mrs. Curran. Materials from ERWC binders.</a:t>
            </a:r>
            <a:endParaRPr lang="en-US" dirty="0"/>
          </a:p>
        </p:txBody>
      </p:sp>
    </p:spTree>
    <p:extLst>
      <p:ext uri="{BB962C8B-B14F-4D97-AF65-F5344CB8AC3E}">
        <p14:creationId xmlns:p14="http://schemas.microsoft.com/office/powerpoint/2010/main" val="27294698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r>
              <a:rPr lang="en-US" smtClean="0"/>
              <a:t>Mrs. Curran. Materials from ERWC binders.</a:t>
            </a:r>
            <a:endParaRPr lang="en-US" dirty="0"/>
          </a:p>
        </p:txBody>
      </p:sp>
      <p:sp>
        <p:nvSpPr>
          <p:cNvPr id="6" name="TextBox 5"/>
          <p:cNvSpPr txBox="1"/>
          <p:nvPr/>
        </p:nvSpPr>
        <p:spPr>
          <a:xfrm>
            <a:off x="365568" y="404119"/>
            <a:ext cx="8446535" cy="5632311"/>
          </a:xfrm>
          <a:prstGeom prst="rect">
            <a:avLst/>
          </a:prstGeom>
          <a:noFill/>
        </p:spPr>
        <p:txBody>
          <a:bodyPr wrap="square" rtlCol="0">
            <a:spAutoFit/>
          </a:bodyPr>
          <a:lstStyle/>
          <a:p>
            <a:r>
              <a:rPr lang="en-US" sz="2000" dirty="0"/>
              <a:t>Reflective Questions</a:t>
            </a:r>
          </a:p>
          <a:p>
            <a:r>
              <a:rPr lang="en-US" sz="2000" dirty="0"/>
              <a:t>The ERWC course is designed to increase your academic preparation for college. The following questions will help you think about what to expect for college and career and what you need to work on to be successful. After responding to the questions, discuss your answers with a partner.</a:t>
            </a:r>
          </a:p>
          <a:p>
            <a:r>
              <a:rPr lang="en-US" sz="2000" dirty="0"/>
              <a:t>1</a:t>
            </a:r>
            <a:r>
              <a:rPr lang="en-US" sz="2000" dirty="0" smtClean="0"/>
              <a:t>.  Through </a:t>
            </a:r>
            <a:r>
              <a:rPr lang="en-US" sz="2000" dirty="0"/>
              <a:t>your high school experiences up to this point, what have you learned about your own strengths as a reader? As a writer?</a:t>
            </a:r>
          </a:p>
          <a:p>
            <a:r>
              <a:rPr lang="en-US" sz="2000" dirty="0"/>
              <a:t>2</a:t>
            </a:r>
            <a:r>
              <a:rPr lang="en-US" sz="2000" dirty="0" smtClean="0"/>
              <a:t>.  What</a:t>
            </a:r>
            <a:r>
              <a:rPr lang="en-US" sz="2000" dirty="0"/>
              <a:t>, if any, specific reading and/or writing strategies do you regularly use or find most helpful?</a:t>
            </a:r>
          </a:p>
          <a:p>
            <a:r>
              <a:rPr lang="en-US" sz="2000" dirty="0"/>
              <a:t>3</a:t>
            </a:r>
            <a:r>
              <a:rPr lang="en-US" sz="2000" dirty="0" smtClean="0"/>
              <a:t>.  In </a:t>
            </a:r>
            <a:r>
              <a:rPr lang="en-US" sz="2000" dirty="0"/>
              <a:t>what areas of your reading and writing development do you still see room for improvement? What specific goals could you set for yourself to achieve this improvement?</a:t>
            </a:r>
          </a:p>
          <a:p>
            <a:r>
              <a:rPr lang="en-US" sz="2000" dirty="0"/>
              <a:t>4</a:t>
            </a:r>
            <a:r>
              <a:rPr lang="en-US" sz="2000" dirty="0" smtClean="0"/>
              <a:t>.  What </a:t>
            </a:r>
            <a:r>
              <a:rPr lang="en-US" sz="2000" dirty="0"/>
              <a:t>are your perceptions about the academic reading and writing demands and expectations you will face in college? On what are these perceptions based?</a:t>
            </a:r>
          </a:p>
          <a:p>
            <a:r>
              <a:rPr lang="en-US" sz="2000" dirty="0"/>
              <a:t>5</a:t>
            </a:r>
            <a:r>
              <a:rPr lang="en-US" sz="2000" dirty="0" smtClean="0"/>
              <a:t>.  How </a:t>
            </a:r>
            <a:r>
              <a:rPr lang="en-US" sz="2000" dirty="0"/>
              <a:t>well do you believe you are prepared for the academic reading and writing you are likely to encounter in college? Explain your grounds for that belief.</a:t>
            </a:r>
          </a:p>
          <a:p>
            <a:r>
              <a:rPr lang="en-US" sz="2000" dirty="0"/>
              <a:t>6</a:t>
            </a:r>
            <a:r>
              <a:rPr lang="en-US" sz="2000" dirty="0" smtClean="0"/>
              <a:t>.  Given </a:t>
            </a:r>
            <a:r>
              <a:rPr lang="en-US" sz="2000" dirty="0"/>
              <a:t>your academic, career, and personal goals, what do you perceive to be the value of being able to read and write effectively? Explain your answer.</a:t>
            </a:r>
            <a:endParaRPr lang="en-US" sz="2000" dirty="0"/>
          </a:p>
        </p:txBody>
      </p:sp>
    </p:spTree>
    <p:extLst>
      <p:ext uri="{BB962C8B-B14F-4D97-AF65-F5344CB8AC3E}">
        <p14:creationId xmlns:p14="http://schemas.microsoft.com/office/powerpoint/2010/main" val="30313393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smtClean="0"/>
              <a:t>Mrs. Curran. Materials from ERWC binders.</a:t>
            </a:r>
            <a:endParaRPr lang="en-US" dirty="0"/>
          </a:p>
        </p:txBody>
      </p:sp>
      <p:sp>
        <p:nvSpPr>
          <p:cNvPr id="3" name="TextBox 2"/>
          <p:cNvSpPr txBox="1"/>
          <p:nvPr/>
        </p:nvSpPr>
        <p:spPr>
          <a:xfrm>
            <a:off x="250125" y="307899"/>
            <a:ext cx="8542738" cy="5016757"/>
          </a:xfrm>
          <a:prstGeom prst="rect">
            <a:avLst/>
          </a:prstGeom>
          <a:noFill/>
        </p:spPr>
        <p:txBody>
          <a:bodyPr wrap="square" rtlCol="0">
            <a:spAutoFit/>
          </a:bodyPr>
          <a:lstStyle/>
          <a:p>
            <a:r>
              <a:rPr lang="en-US" sz="3200" dirty="0"/>
              <a:t>What Do Students Say About ERWC?</a:t>
            </a:r>
          </a:p>
          <a:p>
            <a:r>
              <a:rPr lang="en-US" sz="3200" dirty="0"/>
              <a:t>When the ERWC was first being developed, Dr. Mira-Lisa Katz, a professor from Sonoma State University, travelled around the state to interview groups of students who had taken parts of the course. She asked them, “What did you learn from participating in ERWC?” The students responded orally, and Dr. Katz transcribed their words from recordings of the sessions. Here is a selection of the responses:</a:t>
            </a:r>
            <a:endParaRPr lang="en-US" sz="3200" dirty="0"/>
          </a:p>
        </p:txBody>
      </p:sp>
    </p:spTree>
    <p:extLst>
      <p:ext uri="{BB962C8B-B14F-4D97-AF65-F5344CB8AC3E}">
        <p14:creationId xmlns:p14="http://schemas.microsoft.com/office/powerpoint/2010/main" val="32996462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3"/>
          </p:nvPr>
        </p:nvSpPr>
        <p:spPr/>
        <p:txBody>
          <a:bodyPr>
            <a:noAutofit/>
          </a:bodyPr>
          <a:lstStyle/>
          <a:p>
            <a:pPr algn="l"/>
            <a:r>
              <a:rPr lang="en-US" sz="2400" dirty="0">
                <a:solidFill>
                  <a:srgbClr val="D014BD"/>
                </a:solidFill>
              </a:rPr>
              <a:t>This stuff kind of connects to us more than what we would usually read because it has to do with stuff that we face every day. Like it’s pretty neat because kids would have totally different opinions. . . . We argued our points pretty strongly and . . . we just really discussed it a lot. (Lake County)</a:t>
            </a:r>
            <a:endParaRPr lang="en-US" sz="2400" dirty="0">
              <a:solidFill>
                <a:srgbClr val="D014BD"/>
              </a:solidFill>
            </a:endParaRPr>
          </a:p>
        </p:txBody>
      </p:sp>
      <p:sp>
        <p:nvSpPr>
          <p:cNvPr id="11" name="Content Placeholder 10"/>
          <p:cNvSpPr>
            <a:spLocks noGrp="1"/>
          </p:cNvSpPr>
          <p:nvPr>
            <p:ph sz="quarter" idx="14"/>
          </p:nvPr>
        </p:nvSpPr>
        <p:spPr>
          <a:xfrm>
            <a:off x="4480561" y="1558745"/>
            <a:ext cx="4206239" cy="4927779"/>
          </a:xfrm>
        </p:spPr>
        <p:txBody>
          <a:bodyPr>
            <a:noAutofit/>
          </a:bodyPr>
          <a:lstStyle/>
          <a:p>
            <a:pPr algn="l"/>
            <a:r>
              <a:rPr lang="en-US" sz="2400" dirty="0">
                <a:solidFill>
                  <a:srgbClr val="D014BD"/>
                </a:solidFill>
              </a:rPr>
              <a:t>I feel that I’m a stronger reader now because I don’t just glaze over what I’m reading. I take into consideration the things that we learned beforehand about pre-reading something, doing the quick writes, skimming the vocab. Making sure that we understand everything before we read the article actually helps a lot, and I never did that before I would read something. (Temecula)</a:t>
            </a:r>
            <a:endParaRPr lang="en-US" sz="2400" dirty="0">
              <a:solidFill>
                <a:srgbClr val="D014BD"/>
              </a:solidFill>
            </a:endParaRPr>
          </a:p>
        </p:txBody>
      </p:sp>
      <p:sp>
        <p:nvSpPr>
          <p:cNvPr id="2" name="Footer Placeholder 1"/>
          <p:cNvSpPr>
            <a:spLocks noGrp="1"/>
          </p:cNvSpPr>
          <p:nvPr>
            <p:ph type="ftr" sz="quarter" idx="17"/>
          </p:nvPr>
        </p:nvSpPr>
        <p:spPr/>
        <p:txBody>
          <a:bodyPr/>
          <a:lstStyle/>
          <a:p>
            <a:r>
              <a:rPr lang="en-US" smtClean="0"/>
              <a:t>Mrs. Curran. Materials from ERWC binders.</a:t>
            </a:r>
            <a:endParaRPr lang="en-US" dirty="0"/>
          </a:p>
        </p:txBody>
      </p:sp>
    </p:spTree>
    <p:extLst>
      <p:ext uri="{BB962C8B-B14F-4D97-AF65-F5344CB8AC3E}">
        <p14:creationId xmlns:p14="http://schemas.microsoft.com/office/powerpoint/2010/main" val="33304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algn="l"/>
            <a:r>
              <a:rPr lang="en-US" sz="2400" dirty="0">
                <a:solidFill>
                  <a:srgbClr val="D014BD"/>
                </a:solidFill>
              </a:rPr>
              <a:t>I didn’t [used to] like to write. I still don’t like to write really but . . . now . . . I realize that when you read something you don’t have to agree with what they’re talking about. You can like disagree with it . . . and you can write about that. (Bakersfield)</a:t>
            </a:r>
            <a:endParaRPr lang="en-US" sz="2400" dirty="0">
              <a:solidFill>
                <a:srgbClr val="D014BD"/>
              </a:solidFill>
            </a:endParaRPr>
          </a:p>
        </p:txBody>
      </p:sp>
      <p:sp>
        <p:nvSpPr>
          <p:cNvPr id="3" name="Content Placeholder 2"/>
          <p:cNvSpPr>
            <a:spLocks noGrp="1"/>
          </p:cNvSpPr>
          <p:nvPr>
            <p:ph sz="quarter" idx="14"/>
          </p:nvPr>
        </p:nvSpPr>
        <p:spPr/>
        <p:txBody>
          <a:bodyPr>
            <a:normAutofit lnSpcReduction="10000"/>
          </a:bodyPr>
          <a:lstStyle/>
          <a:p>
            <a:pPr algn="l"/>
            <a:r>
              <a:rPr lang="en-US" dirty="0"/>
              <a:t>[</a:t>
            </a:r>
            <a:r>
              <a:rPr lang="en-US" sz="2400" dirty="0">
                <a:solidFill>
                  <a:srgbClr val="D014BD"/>
                </a:solidFill>
              </a:rPr>
              <a:t>Now I] take little notes on the side – before I didn’t do that. It was like reading and then trying to memorize the whole book, and that would be kind of confusing ‘cause then your points would be in different places. [Now] you [can] just go back and look at your notes on the side and [remember] your feelings. (Alameda County)</a:t>
            </a:r>
            <a:endParaRPr lang="en-US" sz="2400" dirty="0">
              <a:solidFill>
                <a:srgbClr val="D014BD"/>
              </a:solidFill>
            </a:endParaRPr>
          </a:p>
        </p:txBody>
      </p:sp>
      <p:sp>
        <p:nvSpPr>
          <p:cNvPr id="4" name="Footer Placeholder 3"/>
          <p:cNvSpPr>
            <a:spLocks noGrp="1"/>
          </p:cNvSpPr>
          <p:nvPr>
            <p:ph type="ftr" sz="quarter" idx="17"/>
          </p:nvPr>
        </p:nvSpPr>
        <p:spPr/>
        <p:txBody>
          <a:bodyPr/>
          <a:lstStyle/>
          <a:p>
            <a:r>
              <a:rPr lang="en-US" smtClean="0"/>
              <a:t>Mrs. Curran. Materials from ERWC binders.</a:t>
            </a:r>
            <a:endParaRPr lang="en-US" dirty="0"/>
          </a:p>
        </p:txBody>
      </p:sp>
    </p:spTree>
    <p:extLst>
      <p:ext uri="{BB962C8B-B14F-4D97-AF65-F5344CB8AC3E}">
        <p14:creationId xmlns:p14="http://schemas.microsoft.com/office/powerpoint/2010/main" val="1868912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algn="l"/>
            <a:r>
              <a:rPr lang="en-US" sz="2400" dirty="0">
                <a:solidFill>
                  <a:srgbClr val="D014BD"/>
                </a:solidFill>
              </a:rPr>
              <a:t>Well, [the curriculum] . . . taught us to look at [text] with an open mind and look at what the author’s saying and see bias, see holes in it, . . . when I was earlier in my years, like I’d read something and I’d believe it. I wouldn’t even question it and after reading this like now I’m starting to question things. (Temecula)</a:t>
            </a:r>
            <a:endParaRPr lang="en-US" sz="2400" dirty="0">
              <a:solidFill>
                <a:srgbClr val="D014BD"/>
              </a:solidFill>
            </a:endParaRPr>
          </a:p>
        </p:txBody>
      </p:sp>
      <p:sp>
        <p:nvSpPr>
          <p:cNvPr id="3" name="Content Placeholder 2"/>
          <p:cNvSpPr>
            <a:spLocks noGrp="1"/>
          </p:cNvSpPr>
          <p:nvPr>
            <p:ph sz="quarter" idx="14"/>
          </p:nvPr>
        </p:nvSpPr>
        <p:spPr/>
        <p:txBody>
          <a:bodyPr>
            <a:normAutofit/>
          </a:bodyPr>
          <a:lstStyle/>
          <a:p>
            <a:pPr algn="l"/>
            <a:r>
              <a:rPr lang="en-US" sz="2400" dirty="0">
                <a:solidFill>
                  <a:srgbClr val="D014BD"/>
                </a:solidFill>
              </a:rPr>
              <a:t>It’s easier to write now and I find myself looking more forward to writing a paper in this class than in some other classes. (Los Angeles)</a:t>
            </a:r>
            <a:endParaRPr lang="en-US" sz="2400" dirty="0">
              <a:solidFill>
                <a:srgbClr val="D014BD"/>
              </a:solidFill>
            </a:endParaRPr>
          </a:p>
        </p:txBody>
      </p:sp>
      <p:sp>
        <p:nvSpPr>
          <p:cNvPr id="4" name="Footer Placeholder 3"/>
          <p:cNvSpPr>
            <a:spLocks noGrp="1"/>
          </p:cNvSpPr>
          <p:nvPr>
            <p:ph type="ftr" sz="quarter" idx="17"/>
          </p:nvPr>
        </p:nvSpPr>
        <p:spPr/>
        <p:txBody>
          <a:bodyPr/>
          <a:lstStyle/>
          <a:p>
            <a:r>
              <a:rPr lang="en-US" smtClean="0"/>
              <a:t>Mrs. Curran. Materials from ERWC binders.</a:t>
            </a:r>
            <a:endParaRPr lang="en-US" dirty="0"/>
          </a:p>
        </p:txBody>
      </p:sp>
    </p:spTree>
    <p:extLst>
      <p:ext uri="{BB962C8B-B14F-4D97-AF65-F5344CB8AC3E}">
        <p14:creationId xmlns:p14="http://schemas.microsoft.com/office/powerpoint/2010/main" val="42424755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r>
              <a:rPr lang="en-US" smtClean="0"/>
              <a:t>Mrs. Curran. Materials from ERWC binders.</a:t>
            </a:r>
            <a:endParaRPr lang="en-US" dirty="0"/>
          </a:p>
        </p:txBody>
      </p:sp>
      <p:sp>
        <p:nvSpPr>
          <p:cNvPr id="6" name="TextBox 5"/>
          <p:cNvSpPr txBox="1"/>
          <p:nvPr/>
        </p:nvSpPr>
        <p:spPr>
          <a:xfrm>
            <a:off x="665201" y="403115"/>
            <a:ext cx="7780841" cy="5509200"/>
          </a:xfrm>
          <a:prstGeom prst="rect">
            <a:avLst/>
          </a:prstGeom>
          <a:noFill/>
        </p:spPr>
        <p:txBody>
          <a:bodyPr wrap="square" rtlCol="0">
            <a:spAutoFit/>
          </a:bodyPr>
          <a:lstStyle/>
          <a:p>
            <a:r>
              <a:rPr lang="en-US" sz="3200" dirty="0"/>
              <a:t>After reading what the students have to say above, how do you think taking ERWC might change you as a student and a citizen? What are your expectations? What do you think you might learn? In a five-minute </a:t>
            </a:r>
            <a:r>
              <a:rPr lang="en-US" sz="3200" dirty="0" err="1"/>
              <a:t>quickwrite</a:t>
            </a:r>
            <a:r>
              <a:rPr lang="en-US" sz="3200" dirty="0"/>
              <a:t>, write down your thoughts. Then, with a partner or partners, discuss the quotations above and your </a:t>
            </a:r>
            <a:r>
              <a:rPr lang="en-US" sz="3200" dirty="0" err="1"/>
              <a:t>quickwrites</a:t>
            </a:r>
            <a:r>
              <a:rPr lang="en-US" sz="3200" dirty="0"/>
              <a:t>. Do you identify with the students above? Do they sound believable? Were you persuaded by them that ERWC might be a good course for you? Why or why not?</a:t>
            </a:r>
            <a:endParaRPr lang="en-US" sz="3200" dirty="0"/>
          </a:p>
        </p:txBody>
      </p:sp>
    </p:spTree>
    <p:extLst>
      <p:ext uri="{BB962C8B-B14F-4D97-AF65-F5344CB8AC3E}">
        <p14:creationId xmlns:p14="http://schemas.microsoft.com/office/powerpoint/2010/main" val="12463436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smtClean="0"/>
              <a:t>Mrs. Curran. Materials from ERWC binders.</a:t>
            </a:r>
            <a:endParaRPr lang="en-US" dirty="0"/>
          </a:p>
        </p:txBody>
      </p:sp>
      <p:sp>
        <p:nvSpPr>
          <p:cNvPr id="3" name="TextBox 2"/>
          <p:cNvSpPr txBox="1"/>
          <p:nvPr/>
        </p:nvSpPr>
        <p:spPr>
          <a:xfrm>
            <a:off x="384808" y="250169"/>
            <a:ext cx="8446536" cy="6236356"/>
          </a:xfrm>
          <a:prstGeom prst="rect">
            <a:avLst/>
          </a:prstGeom>
          <a:noFill/>
        </p:spPr>
        <p:txBody>
          <a:bodyPr wrap="square" rtlCol="0">
            <a:spAutoFit/>
          </a:bodyPr>
          <a:lstStyle/>
          <a:p>
            <a:endParaRPr lang="en-US" dirty="0"/>
          </a:p>
        </p:txBody>
      </p:sp>
      <p:pic>
        <p:nvPicPr>
          <p:cNvPr id="5" name="Picture 4" descr="Screen shot 2014-08-23 at 9.00.22 AM.pdf"/>
          <p:cNvPicPr>
            <a:picLocks noChangeAspect="1"/>
          </p:cNvPicPr>
          <p:nvPr/>
        </p:nvPicPr>
        <p:blipFill rotWithShape="1">
          <a:blip r:embed="rId2">
            <a:extLst>
              <a:ext uri="{28A0092B-C50C-407E-A947-70E740481C1C}">
                <a14:useLocalDpi xmlns:a14="http://schemas.microsoft.com/office/drawing/2010/main" val="0"/>
              </a:ext>
            </a:extLst>
          </a:blip>
          <a:srcRect l="38716" t="14918" r="27197" b="12687"/>
          <a:stretch/>
        </p:blipFill>
        <p:spPr>
          <a:xfrm>
            <a:off x="1447800" y="121518"/>
            <a:ext cx="6248399" cy="6365007"/>
          </a:xfrm>
          <a:prstGeom prst="rect">
            <a:avLst/>
          </a:prstGeom>
        </p:spPr>
      </p:pic>
    </p:spTree>
    <p:extLst>
      <p:ext uri="{BB962C8B-B14F-4D97-AF65-F5344CB8AC3E}">
        <p14:creationId xmlns:p14="http://schemas.microsoft.com/office/powerpoint/2010/main" val="26844089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smtClean="0"/>
              <a:t>Mrs. Curran. Materials from ERWC binders.</a:t>
            </a:r>
            <a:endParaRPr lang="en-US" dirty="0"/>
          </a:p>
        </p:txBody>
      </p:sp>
      <p:pic>
        <p:nvPicPr>
          <p:cNvPr id="3" name="Picture 2" descr="Screen shot 2014-08-23 at 9.05.41 AM.png"/>
          <p:cNvPicPr>
            <a:picLocks noChangeAspect="1"/>
          </p:cNvPicPr>
          <p:nvPr/>
        </p:nvPicPr>
        <p:blipFill rotWithShape="1">
          <a:blip r:embed="rId2">
            <a:extLst>
              <a:ext uri="{28A0092B-C50C-407E-A947-70E740481C1C}">
                <a14:useLocalDpi xmlns:a14="http://schemas.microsoft.com/office/drawing/2010/main" val="0"/>
              </a:ext>
            </a:extLst>
          </a:blip>
          <a:srcRect l="42755" t="15591" r="34771" b="13361"/>
          <a:stretch/>
        </p:blipFill>
        <p:spPr>
          <a:xfrm>
            <a:off x="1750876" y="14892"/>
            <a:ext cx="6272371" cy="6496698"/>
          </a:xfrm>
          <a:prstGeom prst="rect">
            <a:avLst/>
          </a:prstGeom>
        </p:spPr>
      </p:pic>
    </p:spTree>
    <p:extLst>
      <p:ext uri="{BB962C8B-B14F-4D97-AF65-F5344CB8AC3E}">
        <p14:creationId xmlns:p14="http://schemas.microsoft.com/office/powerpoint/2010/main" val="99787299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 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Black Tie.thmx</Template>
  <TotalTime>27</TotalTime>
  <Words>901</Words>
  <Application>Microsoft Macintosh PowerPoint</Application>
  <PresentationFormat>On-screen Show (4:3)</PresentationFormat>
  <Paragraphs>29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Black Tie</vt:lpstr>
      <vt:lpstr>Introduction to ERWC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I will explain the Final Portfolio assignment. </vt:lpstr>
    </vt:vector>
  </TitlesOfParts>
  <Company>Student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ERWC</dc:title>
  <dc:creator>Kathleen Curran</dc:creator>
  <cp:lastModifiedBy>Kathleen Curran</cp:lastModifiedBy>
  <cp:revision>5</cp:revision>
  <dcterms:created xsi:type="dcterms:W3CDTF">2014-08-23T15:45:55Z</dcterms:created>
  <dcterms:modified xsi:type="dcterms:W3CDTF">2014-08-23T16:13:23Z</dcterms:modified>
</cp:coreProperties>
</file>