
<file path=[Content_Types].xml><?xml version="1.0" encoding="utf-8"?>
<Types xmlns="http://schemas.openxmlformats.org/package/2006/content-types">
  <Default Extension="xml" ContentType="application/xml"/>
  <Default Extension="jpg" ContentType="image/jpeg"/>
  <Default Extension="jpeg" ContentType="image/jpeg"/>
  <Default Extension="rels" ContentType="application/vnd.openxmlformats-package.relationships+xml"/>
  <Default Extension="mov"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8" r:id="rId5"/>
    <p:sldId id="264" r:id="rId6"/>
    <p:sldId id="350" r:id="rId7"/>
    <p:sldId id="351" r:id="rId8"/>
    <p:sldId id="265" r:id="rId9"/>
    <p:sldId id="352" r:id="rId10"/>
    <p:sldId id="263" r:id="rId11"/>
    <p:sldId id="267" r:id="rId12"/>
    <p:sldId id="262" r:id="rId13"/>
    <p:sldId id="261" r:id="rId14"/>
    <p:sldId id="260" r:id="rId15"/>
    <p:sldId id="269" r:id="rId16"/>
    <p:sldId id="259" r:id="rId17"/>
    <p:sldId id="276" r:id="rId18"/>
    <p:sldId id="277" r:id="rId19"/>
    <p:sldId id="275" r:id="rId20"/>
    <p:sldId id="274" r:id="rId21"/>
    <p:sldId id="273" r:id="rId22"/>
    <p:sldId id="272" r:id="rId23"/>
    <p:sldId id="271" r:id="rId24"/>
    <p:sldId id="270" r:id="rId25"/>
    <p:sldId id="289" r:id="rId26"/>
    <p:sldId id="288" r:id="rId27"/>
    <p:sldId id="287" r:id="rId28"/>
    <p:sldId id="286" r:id="rId29"/>
    <p:sldId id="285" r:id="rId30"/>
    <p:sldId id="284" r:id="rId31"/>
    <p:sldId id="283" r:id="rId32"/>
    <p:sldId id="282" r:id="rId33"/>
    <p:sldId id="278" r:id="rId34"/>
    <p:sldId id="353" r:id="rId35"/>
    <p:sldId id="355" r:id="rId36"/>
    <p:sldId id="354" r:id="rId37"/>
    <p:sldId id="281" r:id="rId38"/>
    <p:sldId id="280" r:id="rId39"/>
    <p:sldId id="279" r:id="rId40"/>
    <p:sldId id="291" r:id="rId41"/>
    <p:sldId id="292" r:id="rId42"/>
    <p:sldId id="290"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22" r:id="rId63"/>
    <p:sldId id="321" r:id="rId64"/>
    <p:sldId id="320" r:id="rId65"/>
    <p:sldId id="319" r:id="rId66"/>
    <p:sldId id="318" r:id="rId67"/>
    <p:sldId id="317" r:id="rId68"/>
    <p:sldId id="316" r:id="rId69"/>
    <p:sldId id="315" r:id="rId70"/>
    <p:sldId id="314" r:id="rId71"/>
    <p:sldId id="313" r:id="rId72"/>
    <p:sldId id="312" r:id="rId73"/>
    <p:sldId id="323" r:id="rId74"/>
    <p:sldId id="324" r:id="rId75"/>
    <p:sldId id="325" r:id="rId76"/>
    <p:sldId id="333" r:id="rId77"/>
    <p:sldId id="326" r:id="rId78"/>
    <p:sldId id="332" r:id="rId79"/>
    <p:sldId id="331" r:id="rId80"/>
    <p:sldId id="330" r:id="rId81"/>
    <p:sldId id="329" r:id="rId82"/>
    <p:sldId id="328" r:id="rId83"/>
    <p:sldId id="340" r:id="rId84"/>
    <p:sldId id="327" r:id="rId85"/>
    <p:sldId id="339" r:id="rId86"/>
    <p:sldId id="338" r:id="rId87"/>
    <p:sldId id="337" r:id="rId88"/>
    <p:sldId id="342" r:id="rId89"/>
    <p:sldId id="336" r:id="rId90"/>
    <p:sldId id="335" r:id="rId91"/>
    <p:sldId id="344" r:id="rId92"/>
    <p:sldId id="343" r:id="rId93"/>
    <p:sldId id="341" r:id="rId94"/>
    <p:sldId id="345" r:id="rId95"/>
    <p:sldId id="347" r:id="rId96"/>
    <p:sldId id="346" r:id="rId97"/>
    <p:sldId id="348" r:id="rId98"/>
    <p:sldId id="349" r:id="rId9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1" d="100"/>
          <a:sy n="81" d="100"/>
        </p:scale>
        <p:origin x="-1896" y="-10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presProps" Target="presProps.xml"/><Relationship Id="rId102" Type="http://schemas.openxmlformats.org/officeDocument/2006/relationships/viewProps" Target="viewProps.xml"/><Relationship Id="rId103" Type="http://schemas.openxmlformats.org/officeDocument/2006/relationships/theme" Target="theme/theme1.xml"/><Relationship Id="rId104"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printerSettings" Target="printerSettings/printerSettings1.bin"/><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EAE9000-D55B-4D0E-BA2F-25B723D854AD}" type="datetimeFigureOut">
              <a:rPr lang="en-US" smtClean="0"/>
              <a:t>10/23/13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0516CB-4865-4A0D-8BF4-20A102675125}" type="slidenum">
              <a:rPr lang="en-US" smtClean="0"/>
              <a:t>‹#›</a:t>
            </a:fld>
            <a:endParaRPr lang="en-US"/>
          </a:p>
        </p:txBody>
      </p:sp>
    </p:spTree>
    <p:extLst>
      <p:ext uri="{BB962C8B-B14F-4D97-AF65-F5344CB8AC3E}">
        <p14:creationId xmlns:p14="http://schemas.microsoft.com/office/powerpoint/2010/main" val="16309226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AE9000-D55B-4D0E-BA2F-25B723D854AD}" type="datetimeFigureOut">
              <a:rPr lang="en-US" smtClean="0"/>
              <a:t>10/23/13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0516CB-4865-4A0D-8BF4-20A102675125}" type="slidenum">
              <a:rPr lang="en-US" smtClean="0"/>
              <a:t>‹#›</a:t>
            </a:fld>
            <a:endParaRPr lang="en-US"/>
          </a:p>
        </p:txBody>
      </p:sp>
    </p:spTree>
    <p:extLst>
      <p:ext uri="{BB962C8B-B14F-4D97-AF65-F5344CB8AC3E}">
        <p14:creationId xmlns:p14="http://schemas.microsoft.com/office/powerpoint/2010/main" val="29036246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AE9000-D55B-4D0E-BA2F-25B723D854AD}" type="datetimeFigureOut">
              <a:rPr lang="en-US" smtClean="0"/>
              <a:t>10/23/13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0516CB-4865-4A0D-8BF4-20A102675125}" type="slidenum">
              <a:rPr lang="en-US" smtClean="0"/>
              <a:t>‹#›</a:t>
            </a:fld>
            <a:endParaRPr lang="en-US"/>
          </a:p>
        </p:txBody>
      </p:sp>
    </p:spTree>
    <p:extLst>
      <p:ext uri="{BB962C8B-B14F-4D97-AF65-F5344CB8AC3E}">
        <p14:creationId xmlns:p14="http://schemas.microsoft.com/office/powerpoint/2010/main" val="3812856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AE9000-D55B-4D0E-BA2F-25B723D854AD}" type="datetimeFigureOut">
              <a:rPr lang="en-US" smtClean="0"/>
              <a:t>10/23/13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0516CB-4865-4A0D-8BF4-20A102675125}" type="slidenum">
              <a:rPr lang="en-US" smtClean="0"/>
              <a:t>‹#›</a:t>
            </a:fld>
            <a:endParaRPr lang="en-US"/>
          </a:p>
        </p:txBody>
      </p:sp>
    </p:spTree>
    <p:extLst>
      <p:ext uri="{BB962C8B-B14F-4D97-AF65-F5344CB8AC3E}">
        <p14:creationId xmlns:p14="http://schemas.microsoft.com/office/powerpoint/2010/main" val="26506445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EAE9000-D55B-4D0E-BA2F-25B723D854AD}" type="datetimeFigureOut">
              <a:rPr lang="en-US" smtClean="0"/>
              <a:t>10/23/13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0516CB-4865-4A0D-8BF4-20A102675125}" type="slidenum">
              <a:rPr lang="en-US" smtClean="0"/>
              <a:t>‹#›</a:t>
            </a:fld>
            <a:endParaRPr lang="en-US"/>
          </a:p>
        </p:txBody>
      </p:sp>
    </p:spTree>
    <p:extLst>
      <p:ext uri="{BB962C8B-B14F-4D97-AF65-F5344CB8AC3E}">
        <p14:creationId xmlns:p14="http://schemas.microsoft.com/office/powerpoint/2010/main" val="2143848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EAE9000-D55B-4D0E-BA2F-25B723D854AD}" type="datetimeFigureOut">
              <a:rPr lang="en-US" smtClean="0"/>
              <a:t>10/23/13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0516CB-4865-4A0D-8BF4-20A102675125}" type="slidenum">
              <a:rPr lang="en-US" smtClean="0"/>
              <a:t>‹#›</a:t>
            </a:fld>
            <a:endParaRPr lang="en-US"/>
          </a:p>
        </p:txBody>
      </p:sp>
    </p:spTree>
    <p:extLst>
      <p:ext uri="{BB962C8B-B14F-4D97-AF65-F5344CB8AC3E}">
        <p14:creationId xmlns:p14="http://schemas.microsoft.com/office/powerpoint/2010/main" val="42413534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EAE9000-D55B-4D0E-BA2F-25B723D854AD}" type="datetimeFigureOut">
              <a:rPr lang="en-US" smtClean="0"/>
              <a:t>10/23/13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70516CB-4865-4A0D-8BF4-20A102675125}" type="slidenum">
              <a:rPr lang="en-US" smtClean="0"/>
              <a:t>‹#›</a:t>
            </a:fld>
            <a:endParaRPr lang="en-US"/>
          </a:p>
        </p:txBody>
      </p:sp>
    </p:spTree>
    <p:extLst>
      <p:ext uri="{BB962C8B-B14F-4D97-AF65-F5344CB8AC3E}">
        <p14:creationId xmlns:p14="http://schemas.microsoft.com/office/powerpoint/2010/main" val="33120604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EAE9000-D55B-4D0E-BA2F-25B723D854AD}" type="datetimeFigureOut">
              <a:rPr lang="en-US" smtClean="0"/>
              <a:t>10/23/13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70516CB-4865-4A0D-8BF4-20A102675125}" type="slidenum">
              <a:rPr lang="en-US" smtClean="0"/>
              <a:t>‹#›</a:t>
            </a:fld>
            <a:endParaRPr lang="en-US"/>
          </a:p>
        </p:txBody>
      </p:sp>
    </p:spTree>
    <p:extLst>
      <p:ext uri="{BB962C8B-B14F-4D97-AF65-F5344CB8AC3E}">
        <p14:creationId xmlns:p14="http://schemas.microsoft.com/office/powerpoint/2010/main" val="14596690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AE9000-D55B-4D0E-BA2F-25B723D854AD}" type="datetimeFigureOut">
              <a:rPr lang="en-US" smtClean="0"/>
              <a:t>10/23/13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70516CB-4865-4A0D-8BF4-20A102675125}" type="slidenum">
              <a:rPr lang="en-US" smtClean="0"/>
              <a:t>‹#›</a:t>
            </a:fld>
            <a:endParaRPr lang="en-US"/>
          </a:p>
        </p:txBody>
      </p:sp>
    </p:spTree>
    <p:extLst>
      <p:ext uri="{BB962C8B-B14F-4D97-AF65-F5344CB8AC3E}">
        <p14:creationId xmlns:p14="http://schemas.microsoft.com/office/powerpoint/2010/main" val="39770879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AE9000-D55B-4D0E-BA2F-25B723D854AD}" type="datetimeFigureOut">
              <a:rPr lang="en-US" smtClean="0"/>
              <a:t>10/23/13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0516CB-4865-4A0D-8BF4-20A102675125}" type="slidenum">
              <a:rPr lang="en-US" smtClean="0"/>
              <a:t>‹#›</a:t>
            </a:fld>
            <a:endParaRPr lang="en-US"/>
          </a:p>
        </p:txBody>
      </p:sp>
    </p:spTree>
    <p:extLst>
      <p:ext uri="{BB962C8B-B14F-4D97-AF65-F5344CB8AC3E}">
        <p14:creationId xmlns:p14="http://schemas.microsoft.com/office/powerpoint/2010/main" val="8204688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AE9000-D55B-4D0E-BA2F-25B723D854AD}" type="datetimeFigureOut">
              <a:rPr lang="en-US" smtClean="0"/>
              <a:t>10/23/13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0516CB-4865-4A0D-8BF4-20A102675125}" type="slidenum">
              <a:rPr lang="en-US" smtClean="0"/>
              <a:t>‹#›</a:t>
            </a:fld>
            <a:endParaRPr lang="en-US"/>
          </a:p>
        </p:txBody>
      </p:sp>
    </p:spTree>
    <p:extLst>
      <p:ext uri="{BB962C8B-B14F-4D97-AF65-F5344CB8AC3E}">
        <p14:creationId xmlns:p14="http://schemas.microsoft.com/office/powerpoint/2010/main" val="6917589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AE9000-D55B-4D0E-BA2F-25B723D854AD}" type="datetimeFigureOut">
              <a:rPr lang="en-US" smtClean="0"/>
              <a:t>10/23/13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0516CB-4865-4A0D-8BF4-20A102675125}" type="slidenum">
              <a:rPr lang="en-US" smtClean="0"/>
              <a:t>‹#›</a:t>
            </a:fld>
            <a:endParaRPr lang="en-US"/>
          </a:p>
        </p:txBody>
      </p:sp>
    </p:spTree>
    <p:extLst>
      <p:ext uri="{BB962C8B-B14F-4D97-AF65-F5344CB8AC3E}">
        <p14:creationId xmlns:p14="http://schemas.microsoft.com/office/powerpoint/2010/main" val="42822657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jpg"/><Relationship Id="rId3" Type="http://schemas.openxmlformats.org/officeDocument/2006/relationships/image" Target="../media/image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org2/" TargetMode="Externa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png"/><Relationship Id="rId1" Type="http://schemas.microsoft.com/office/2007/relationships/media" Target="../media/media1.mov"/><Relationship Id="rId2" Type="http://schemas.openxmlformats.org/officeDocument/2006/relationships/video" Target="../media/media1.mov"/></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image" Target="../media/image2.png"/><Relationship Id="rId1" Type="http://schemas.microsoft.com/office/2007/relationships/media" Target="../media/media2.mov"/><Relationship Id="rId2" Type="http://schemas.openxmlformats.org/officeDocument/2006/relationships/video" Target="../media/media2.mov"/></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295401"/>
            <a:ext cx="8077200" cy="2305050"/>
          </a:xfrm>
        </p:spPr>
        <p:txBody>
          <a:bodyPr>
            <a:normAutofit fontScale="90000"/>
          </a:bodyPr>
          <a:lstStyle/>
          <a:p>
            <a:r>
              <a:rPr lang="en-US" dirty="0" smtClean="0">
                <a:solidFill>
                  <a:srgbClr val="7030A0"/>
                </a:solidFill>
              </a:rPr>
              <a:t>The Rhetoric of the Op-Ed Page: Ethos, Logos, and Pathos</a:t>
            </a:r>
            <a:br>
              <a:rPr lang="en-US" dirty="0" smtClean="0">
                <a:solidFill>
                  <a:srgbClr val="7030A0"/>
                </a:solidFill>
              </a:rPr>
            </a:br>
            <a:r>
              <a:rPr lang="en-US" i="1" dirty="0">
                <a:solidFill>
                  <a:srgbClr val="7030A0"/>
                </a:solidFill>
              </a:rPr>
              <a:t>Developed by John R. </a:t>
            </a:r>
            <a:r>
              <a:rPr lang="en-US" i="1" dirty="0" err="1">
                <a:solidFill>
                  <a:srgbClr val="7030A0"/>
                </a:solidFill>
              </a:rPr>
              <a:t>Edlund</a:t>
            </a:r>
            <a:r>
              <a:rPr lang="en-US" dirty="0">
                <a:solidFill>
                  <a:srgbClr val="7030A0"/>
                </a:solidFill>
              </a:rPr>
              <a:t/>
            </a:r>
            <a:br>
              <a:rPr lang="en-US" dirty="0">
                <a:solidFill>
                  <a:srgbClr val="7030A0"/>
                </a:solidFill>
              </a:rPr>
            </a:br>
            <a:endParaRPr lang="en-US" dirty="0">
              <a:solidFill>
                <a:srgbClr val="7030A0"/>
              </a:solidFill>
            </a:endParaRPr>
          </a:p>
        </p:txBody>
      </p:sp>
      <p:sp>
        <p:nvSpPr>
          <p:cNvPr id="3" name="Subtitle 2"/>
          <p:cNvSpPr>
            <a:spLocks noGrp="1"/>
          </p:cNvSpPr>
          <p:nvPr>
            <p:ph type="subTitle" idx="1"/>
          </p:nvPr>
        </p:nvSpPr>
        <p:spPr/>
        <p:txBody>
          <a:bodyPr/>
          <a:lstStyle/>
          <a:p>
            <a:r>
              <a:rPr lang="en-US" dirty="0" smtClean="0">
                <a:solidFill>
                  <a:srgbClr val="7030A0"/>
                </a:solidFill>
              </a:rPr>
              <a:t>Mrs. Curran</a:t>
            </a:r>
          </a:p>
          <a:p>
            <a:r>
              <a:rPr lang="en-US" dirty="0" smtClean="0">
                <a:solidFill>
                  <a:srgbClr val="7030A0"/>
                </a:solidFill>
              </a:rPr>
              <a:t>Taken from CSU ERWC Binder</a:t>
            </a:r>
          </a:p>
          <a:p>
            <a:r>
              <a:rPr lang="en-US" dirty="0" smtClean="0">
                <a:solidFill>
                  <a:srgbClr val="7030A0"/>
                </a:solidFill>
              </a:rPr>
              <a:t>B114/ Oxnard High School</a:t>
            </a:r>
            <a:endParaRPr lang="en-US" dirty="0">
              <a:solidFill>
                <a:srgbClr val="7030A0"/>
              </a:solidFill>
            </a:endParaRPr>
          </a:p>
        </p:txBody>
      </p:sp>
    </p:spTree>
    <p:extLst>
      <p:ext uri="{BB962C8B-B14F-4D97-AF65-F5344CB8AC3E}">
        <p14:creationId xmlns:p14="http://schemas.microsoft.com/office/powerpoint/2010/main" val="159355236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57200"/>
            <a:ext cx="8915400" cy="5355313"/>
          </a:xfrm>
          <a:prstGeom prst="rect">
            <a:avLst/>
          </a:prstGeom>
        </p:spPr>
        <p:txBody>
          <a:bodyPr wrap="square">
            <a:spAutoFit/>
          </a:bodyPr>
          <a:lstStyle/>
          <a:p>
            <a:r>
              <a:rPr lang="en-US" dirty="0"/>
              <a:t> </a:t>
            </a:r>
          </a:p>
          <a:p>
            <a:r>
              <a:rPr lang="en-US" dirty="0"/>
              <a:t>The article is called “Three Ways to Persuade.”  Aristotle says that the art of rhetoric is the art of “finding the available means of persuasion.” What does it mean to persuade someone? Is it the same as “convince”? In the dialogue called </a:t>
            </a:r>
            <a:r>
              <a:rPr lang="en-US" dirty="0" err="1"/>
              <a:t>Gorgias</a:t>
            </a:r>
            <a:r>
              <a:rPr lang="en-US" dirty="0"/>
              <a:t>, Plato has the famous sophist (or rhetorician) </a:t>
            </a:r>
            <a:r>
              <a:rPr lang="en-US" dirty="0" err="1"/>
              <a:t>Gorgias</a:t>
            </a:r>
            <a:r>
              <a:rPr lang="en-US" dirty="0"/>
              <a:t> define rhetoric as “the art of persuasion in courts of law and other assemblies about the just and unjust.” Plato then has Socrates ask </a:t>
            </a:r>
            <a:r>
              <a:rPr lang="en-US" dirty="0" err="1"/>
              <a:t>Gorgias</a:t>
            </a:r>
            <a:r>
              <a:rPr lang="en-US" dirty="0"/>
              <a:t>, “Which sort of persuasion does rhetoric create in courts of law and other assemblies about the just and unjust, the sort of persuasion which gives belief without knowledge or that which gives knowledge?”</a:t>
            </a:r>
          </a:p>
          <a:p>
            <a:r>
              <a:rPr lang="en-US" dirty="0"/>
              <a:t> </a:t>
            </a:r>
          </a:p>
          <a:p>
            <a:r>
              <a:rPr lang="en-US" dirty="0" err="1"/>
              <a:t>Gorgias</a:t>
            </a:r>
            <a:r>
              <a:rPr lang="en-US" dirty="0"/>
              <a:t> answers, “Clearly, Socrates, that which only gives belief.” This exchange leads to some important philosophical questions:</a:t>
            </a:r>
          </a:p>
          <a:p>
            <a:r>
              <a:rPr lang="en-US" dirty="0"/>
              <a:t> </a:t>
            </a:r>
          </a:p>
          <a:p>
            <a:pPr lvl="0"/>
            <a:r>
              <a:rPr lang="en-US" dirty="0"/>
              <a:t>What is the difference between “knowledge” and “belief”?</a:t>
            </a:r>
          </a:p>
          <a:p>
            <a:r>
              <a:rPr lang="en-US" dirty="0"/>
              <a:t> </a:t>
            </a:r>
          </a:p>
          <a:p>
            <a:r>
              <a:rPr lang="en-US" dirty="0"/>
              <a:t>One way of thinking about this is to take a current controversial event such as a murder, a scandal, a celebrity divorce, or other prominent news item and fill out a box with four quadrants labeled like this:</a:t>
            </a:r>
          </a:p>
          <a:p>
            <a:r>
              <a:rPr lang="en-US" dirty="0"/>
              <a:t> </a:t>
            </a:r>
          </a:p>
        </p:txBody>
      </p:sp>
    </p:spTree>
    <p:extLst>
      <p:ext uri="{BB962C8B-B14F-4D97-AF65-F5344CB8AC3E}">
        <p14:creationId xmlns:p14="http://schemas.microsoft.com/office/powerpoint/2010/main" val="350958695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case you can’t think of a topic</a:t>
            </a:r>
            <a:endParaRPr lang="en-US"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06403" y="1600200"/>
            <a:ext cx="3340194" cy="4525963"/>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791200" y="2563019"/>
            <a:ext cx="1752600" cy="2600325"/>
          </a:xfrm>
        </p:spPr>
      </p:pic>
    </p:spTree>
    <p:extLst>
      <p:ext uri="{BB962C8B-B14F-4D97-AF65-F5344CB8AC3E}">
        <p14:creationId xmlns:p14="http://schemas.microsoft.com/office/powerpoint/2010/main" val="367846940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20819830"/>
              </p:ext>
            </p:extLst>
          </p:nvPr>
        </p:nvGraphicFramePr>
        <p:xfrm>
          <a:off x="304800" y="1600200"/>
          <a:ext cx="8305800" cy="2895600"/>
        </p:xfrm>
        <a:graphic>
          <a:graphicData uri="http://schemas.openxmlformats.org/drawingml/2006/table">
            <a:tbl>
              <a:tblPr>
                <a:tableStyleId>{5C22544A-7EE6-4342-B048-85BDC9FD1C3A}</a:tableStyleId>
              </a:tblPr>
              <a:tblGrid>
                <a:gridCol w="4152900"/>
                <a:gridCol w="4152900"/>
              </a:tblGrid>
              <a:tr h="1447800">
                <a:tc>
                  <a:txBody>
                    <a:bodyPr/>
                    <a:lstStyle/>
                    <a:p>
                      <a:pPr marL="0" marR="0">
                        <a:lnSpc>
                          <a:spcPct val="115000"/>
                        </a:lnSpc>
                        <a:spcBef>
                          <a:spcPts val="0"/>
                        </a:spcBef>
                        <a:spcAft>
                          <a:spcPts val="0"/>
                        </a:spcAft>
                      </a:pPr>
                      <a:r>
                        <a:rPr lang="en-US" sz="2400" b="1" dirty="0">
                          <a:effectLst/>
                        </a:rPr>
                        <a:t> </a:t>
                      </a:r>
                    </a:p>
                    <a:p>
                      <a:pPr marL="117475" marR="0">
                        <a:lnSpc>
                          <a:spcPct val="115000"/>
                        </a:lnSpc>
                        <a:spcBef>
                          <a:spcPts val="0"/>
                        </a:spcBef>
                        <a:spcAft>
                          <a:spcPts val="0"/>
                        </a:spcAft>
                      </a:pPr>
                      <a:r>
                        <a:rPr lang="en-US" sz="2400" b="1" dirty="0">
                          <a:effectLst/>
                        </a:rPr>
                        <a:t>What</a:t>
                      </a:r>
                      <a:r>
                        <a:rPr lang="en-US" sz="2400" b="1" spc="180" dirty="0">
                          <a:effectLst/>
                        </a:rPr>
                        <a:t> </a:t>
                      </a:r>
                      <a:r>
                        <a:rPr lang="en-US" sz="2400" b="1" dirty="0">
                          <a:effectLst/>
                        </a:rPr>
                        <a:t>I know</a:t>
                      </a:r>
                      <a:endParaRPr lang="en-US" sz="2400" b="1" dirty="0">
                        <a:effectLst/>
                        <a:latin typeface="Calibri"/>
                        <a:ea typeface="Times New Roman"/>
                        <a:cs typeface="Times New Roman"/>
                      </a:endParaRPr>
                    </a:p>
                  </a:txBody>
                  <a:tcPr marL="0" marR="0" marT="0" marB="0"/>
                </a:tc>
                <a:tc>
                  <a:txBody>
                    <a:bodyPr/>
                    <a:lstStyle/>
                    <a:p>
                      <a:pPr marL="0" marR="0">
                        <a:lnSpc>
                          <a:spcPct val="115000"/>
                        </a:lnSpc>
                        <a:spcBef>
                          <a:spcPts val="0"/>
                        </a:spcBef>
                        <a:spcAft>
                          <a:spcPts val="0"/>
                        </a:spcAft>
                      </a:pPr>
                      <a:r>
                        <a:rPr lang="en-US" sz="2400" b="1" dirty="0">
                          <a:effectLst/>
                        </a:rPr>
                        <a:t> </a:t>
                      </a:r>
                    </a:p>
                    <a:p>
                      <a:pPr marL="81280" marR="0">
                        <a:lnSpc>
                          <a:spcPct val="115000"/>
                        </a:lnSpc>
                        <a:spcBef>
                          <a:spcPts val="0"/>
                        </a:spcBef>
                        <a:spcAft>
                          <a:spcPts val="0"/>
                        </a:spcAft>
                      </a:pPr>
                      <a:r>
                        <a:rPr lang="en-US" sz="2400" b="1" dirty="0">
                          <a:effectLst/>
                        </a:rPr>
                        <a:t>How</a:t>
                      </a:r>
                      <a:r>
                        <a:rPr lang="en-US" sz="2400" b="1" spc="175" dirty="0">
                          <a:effectLst/>
                        </a:rPr>
                        <a:t> </a:t>
                      </a:r>
                      <a:r>
                        <a:rPr lang="en-US" sz="2400" b="1" dirty="0">
                          <a:effectLst/>
                        </a:rPr>
                        <a:t>I know</a:t>
                      </a:r>
                      <a:r>
                        <a:rPr lang="en-US" sz="2400" b="1" spc="230" dirty="0">
                          <a:effectLst/>
                        </a:rPr>
                        <a:t> </a:t>
                      </a:r>
                      <a:r>
                        <a:rPr lang="en-US" sz="2400" b="1" dirty="0">
                          <a:effectLst/>
                        </a:rPr>
                        <a:t>it</a:t>
                      </a:r>
                      <a:endParaRPr lang="en-US" sz="2400" b="1" dirty="0">
                        <a:effectLst/>
                        <a:latin typeface="Calibri"/>
                        <a:ea typeface="Times New Roman"/>
                        <a:cs typeface="Times New Roman"/>
                      </a:endParaRPr>
                    </a:p>
                  </a:txBody>
                  <a:tcPr marL="0" marR="0" marT="0" marB="0"/>
                </a:tc>
              </a:tr>
              <a:tr h="1447800">
                <a:tc>
                  <a:txBody>
                    <a:bodyPr/>
                    <a:lstStyle/>
                    <a:p>
                      <a:pPr marL="0" marR="0">
                        <a:lnSpc>
                          <a:spcPct val="115000"/>
                        </a:lnSpc>
                        <a:spcBef>
                          <a:spcPts val="0"/>
                        </a:spcBef>
                        <a:spcAft>
                          <a:spcPts val="0"/>
                        </a:spcAft>
                      </a:pPr>
                      <a:r>
                        <a:rPr lang="en-US" sz="2400" b="1">
                          <a:effectLst/>
                        </a:rPr>
                        <a:t> </a:t>
                      </a:r>
                    </a:p>
                    <a:p>
                      <a:pPr marL="117475" marR="0">
                        <a:lnSpc>
                          <a:spcPct val="115000"/>
                        </a:lnSpc>
                        <a:spcBef>
                          <a:spcPts val="0"/>
                        </a:spcBef>
                        <a:spcAft>
                          <a:spcPts val="0"/>
                        </a:spcAft>
                      </a:pPr>
                      <a:r>
                        <a:rPr lang="en-US" sz="2400" b="1">
                          <a:effectLst/>
                        </a:rPr>
                        <a:t>What</a:t>
                      </a:r>
                      <a:r>
                        <a:rPr lang="en-US" sz="2400" b="1" spc="180">
                          <a:effectLst/>
                        </a:rPr>
                        <a:t> </a:t>
                      </a:r>
                      <a:r>
                        <a:rPr lang="en-US" sz="2400" b="1">
                          <a:effectLst/>
                        </a:rPr>
                        <a:t>I believe</a:t>
                      </a:r>
                      <a:endParaRPr lang="en-US" sz="2400" b="1">
                        <a:effectLst/>
                        <a:latin typeface="Calibri"/>
                        <a:ea typeface="Times New Roman"/>
                        <a:cs typeface="Times New Roman"/>
                      </a:endParaRPr>
                    </a:p>
                  </a:txBody>
                  <a:tcPr marL="0" marR="0" marT="0" marB="0"/>
                </a:tc>
                <a:tc>
                  <a:txBody>
                    <a:bodyPr/>
                    <a:lstStyle/>
                    <a:p>
                      <a:pPr marL="0" marR="0">
                        <a:lnSpc>
                          <a:spcPct val="115000"/>
                        </a:lnSpc>
                        <a:spcBef>
                          <a:spcPts val="0"/>
                        </a:spcBef>
                        <a:spcAft>
                          <a:spcPts val="0"/>
                        </a:spcAft>
                      </a:pPr>
                      <a:r>
                        <a:rPr lang="en-US" sz="2400" b="1" dirty="0">
                          <a:effectLst/>
                        </a:rPr>
                        <a:t> </a:t>
                      </a:r>
                    </a:p>
                    <a:p>
                      <a:pPr marL="81280" marR="0">
                        <a:lnSpc>
                          <a:spcPct val="115000"/>
                        </a:lnSpc>
                        <a:spcBef>
                          <a:spcPts val="0"/>
                        </a:spcBef>
                        <a:spcAft>
                          <a:spcPts val="0"/>
                        </a:spcAft>
                      </a:pPr>
                      <a:r>
                        <a:rPr lang="en-US" sz="2400" b="1" dirty="0">
                          <a:effectLst/>
                        </a:rPr>
                        <a:t>Why</a:t>
                      </a:r>
                      <a:r>
                        <a:rPr lang="en-US" sz="2400" b="1" spc="175" dirty="0">
                          <a:effectLst/>
                        </a:rPr>
                        <a:t> </a:t>
                      </a:r>
                      <a:r>
                        <a:rPr lang="en-US" sz="2400" b="1" dirty="0">
                          <a:effectLst/>
                        </a:rPr>
                        <a:t>I believe</a:t>
                      </a:r>
                      <a:r>
                        <a:rPr lang="en-US" sz="2400" b="1" spc="245" dirty="0">
                          <a:effectLst/>
                        </a:rPr>
                        <a:t> </a:t>
                      </a:r>
                      <a:r>
                        <a:rPr lang="en-US" sz="2400" b="1" dirty="0">
                          <a:effectLst/>
                        </a:rPr>
                        <a:t>it</a:t>
                      </a:r>
                      <a:endParaRPr lang="en-US" sz="2400" b="1" dirty="0">
                        <a:effectLst/>
                        <a:latin typeface="Calibri"/>
                        <a:ea typeface="Times New Roman"/>
                        <a:cs typeface="Times New Roman"/>
                      </a:endParaRPr>
                    </a:p>
                  </a:txBody>
                  <a:tcPr marL="0" marR="0" marT="0" marB="0"/>
                </a:tc>
              </a:tr>
            </a:tbl>
          </a:graphicData>
        </a:graphic>
      </p:graphicFrame>
    </p:spTree>
    <p:extLst>
      <p:ext uri="{BB962C8B-B14F-4D97-AF65-F5344CB8AC3E}">
        <p14:creationId xmlns:p14="http://schemas.microsoft.com/office/powerpoint/2010/main" val="7789946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58847"/>
            <a:ext cx="4572000" cy="6740307"/>
          </a:xfrm>
          <a:prstGeom prst="rect">
            <a:avLst/>
          </a:prstGeom>
        </p:spPr>
        <p:txBody>
          <a:bodyPr>
            <a:spAutoFit/>
          </a:bodyPr>
          <a:lstStyle/>
          <a:p>
            <a:r>
              <a:rPr lang="en-US" dirty="0"/>
              <a:t> </a:t>
            </a:r>
          </a:p>
          <a:p>
            <a:pPr lvl="0"/>
            <a:r>
              <a:rPr lang="en-US" dirty="0"/>
              <a:t>Is “proving” different from “persuading”? Does proving lead to knowledge, while persuading leads to belief? How do we “prove” that something is true? Are there some notions that we believe strongly, even though we can’t prove them?</a:t>
            </a:r>
          </a:p>
          <a:p>
            <a:r>
              <a:rPr lang="en-US" dirty="0"/>
              <a:t> </a:t>
            </a:r>
          </a:p>
          <a:p>
            <a:pPr lvl="0"/>
            <a:r>
              <a:rPr lang="en-US" dirty="0"/>
              <a:t>What is the difference between what is certain and what is probable? If, as in a courtroom, the jury decides that something has been proved “beyond a reasonable doubt,” does that mean that it is certainly true or merely highly probable? Are we persuaded only by what is certain or sometimes by what is probable, in that it is likely to be true, or that most people would agree that it is true?</a:t>
            </a:r>
          </a:p>
          <a:p>
            <a:r>
              <a:rPr lang="en-US" dirty="0"/>
              <a:t> </a:t>
            </a:r>
          </a:p>
          <a:p>
            <a:pPr lvl="0"/>
            <a:r>
              <a:rPr lang="en-US" dirty="0"/>
              <a:t>In the dialogue mentioned above, </a:t>
            </a:r>
            <a:r>
              <a:rPr lang="en-US" dirty="0" err="1"/>
              <a:t>Gorgias</a:t>
            </a:r>
            <a:r>
              <a:rPr lang="en-US" dirty="0"/>
              <a:t> says that rhetoric is about the “just and unjust.” How would you distinguish a “just” action from an “unjust” action? (The word “just” here is related to the word “justice.”)</a:t>
            </a:r>
          </a:p>
          <a:p>
            <a:r>
              <a:rPr lang="en-US" b="1" dirty="0"/>
              <a:t> </a:t>
            </a:r>
            <a:endParaRPr lang="en-US" dirty="0"/>
          </a:p>
        </p:txBody>
      </p:sp>
    </p:spTree>
    <p:extLst>
      <p:ext uri="{BB962C8B-B14F-4D97-AF65-F5344CB8AC3E}">
        <p14:creationId xmlns:p14="http://schemas.microsoft.com/office/powerpoint/2010/main" val="10632280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751344"/>
            <a:ext cx="4572000" cy="5355312"/>
          </a:xfrm>
          <a:prstGeom prst="rect">
            <a:avLst/>
          </a:prstGeom>
        </p:spPr>
        <p:txBody>
          <a:bodyPr>
            <a:spAutoFit/>
          </a:bodyPr>
          <a:lstStyle/>
          <a:p>
            <a:r>
              <a:rPr lang="en-US" b="1" dirty="0"/>
              <a:t>Text—“A Change of Heart About Animals”</a:t>
            </a:r>
            <a:endParaRPr lang="en-US" dirty="0"/>
          </a:p>
          <a:p>
            <a:r>
              <a:rPr lang="en-US" dirty="0"/>
              <a:t> </a:t>
            </a:r>
          </a:p>
          <a:p>
            <a:r>
              <a:rPr lang="en-US" b="1" dirty="0"/>
              <a:t>Activity 4:</a:t>
            </a:r>
            <a:r>
              <a:rPr lang="en-US" dirty="0"/>
              <a:t> </a:t>
            </a:r>
            <a:r>
              <a:rPr lang="en-US" b="1" dirty="0"/>
              <a:t>Surveying the Text</a:t>
            </a:r>
            <a:endParaRPr lang="en-US" dirty="0"/>
          </a:p>
          <a:p>
            <a:r>
              <a:rPr lang="en-US" dirty="0"/>
              <a:t> </a:t>
            </a:r>
          </a:p>
          <a:p>
            <a:r>
              <a:rPr lang="en-US" dirty="0"/>
              <a:t>Look at the article “A Change of Heart About Animals” by Jeremy Rifkin. Think about the following questions:</a:t>
            </a:r>
          </a:p>
          <a:p>
            <a:r>
              <a:rPr lang="en-US" dirty="0"/>
              <a:t> </a:t>
            </a:r>
          </a:p>
          <a:p>
            <a:pPr lvl="0"/>
            <a:r>
              <a:rPr lang="en-US" dirty="0"/>
              <a:t>Where and when was this article published?</a:t>
            </a:r>
          </a:p>
          <a:p>
            <a:r>
              <a:rPr lang="en-US" dirty="0"/>
              <a:t> </a:t>
            </a:r>
          </a:p>
          <a:p>
            <a:pPr lvl="0"/>
            <a:r>
              <a:rPr lang="en-US" dirty="0"/>
              <a:t>Who wrote the article? Do you know anything about this writer? (Hint: Look at the end of the article.) How could you find out more?</a:t>
            </a:r>
          </a:p>
          <a:p>
            <a:r>
              <a:rPr lang="en-US" dirty="0"/>
              <a:t> </a:t>
            </a:r>
          </a:p>
          <a:p>
            <a:pPr lvl="0"/>
            <a:r>
              <a:rPr lang="en-US" dirty="0"/>
              <a:t>What is the subtitle of the article? What does that tell you about what the article might say?</a:t>
            </a:r>
          </a:p>
          <a:p>
            <a:r>
              <a:rPr lang="en-US" dirty="0"/>
              <a:t> </a:t>
            </a:r>
          </a:p>
          <a:p>
            <a:pPr lvl="0"/>
            <a:r>
              <a:rPr lang="en-US" dirty="0"/>
              <a:t>The article was published on the editorial page. What does that mean?</a:t>
            </a:r>
          </a:p>
        </p:txBody>
      </p:sp>
    </p:spTree>
    <p:extLst>
      <p:ext uri="{BB962C8B-B14F-4D97-AF65-F5344CB8AC3E}">
        <p14:creationId xmlns:p14="http://schemas.microsoft.com/office/powerpoint/2010/main" val="37051694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0" y="228600"/>
            <a:ext cx="7620000" cy="4247317"/>
          </a:xfrm>
          <a:prstGeom prst="rect">
            <a:avLst/>
          </a:prstGeom>
        </p:spPr>
        <p:txBody>
          <a:bodyPr wrap="square">
            <a:spAutoFit/>
          </a:bodyPr>
          <a:lstStyle/>
          <a:p>
            <a:r>
              <a:rPr lang="en-US" b="1" dirty="0" smtClean="0"/>
              <a:t>Activity 5: Making Predictions and Asking Questions (Rifkin)</a:t>
            </a:r>
            <a:endParaRPr lang="en-US" dirty="0" smtClean="0"/>
          </a:p>
          <a:p>
            <a:r>
              <a:rPr lang="en-US" dirty="0" smtClean="0"/>
              <a:t> </a:t>
            </a:r>
          </a:p>
          <a:p>
            <a:r>
              <a:rPr lang="en-US" dirty="0" smtClean="0"/>
              <a:t>As you look at the text of “A Change of Heart about Animals,” answer and then discuss the following questions:</a:t>
            </a:r>
          </a:p>
          <a:p>
            <a:r>
              <a:rPr lang="en-US" dirty="0" smtClean="0"/>
              <a:t> </a:t>
            </a:r>
          </a:p>
          <a:p>
            <a:pPr lvl="0"/>
            <a:r>
              <a:rPr lang="en-US" dirty="0" smtClean="0"/>
              <a:t>What does it mean to have “a change of heart”?</a:t>
            </a:r>
          </a:p>
          <a:p>
            <a:r>
              <a:rPr lang="en-US" dirty="0" smtClean="0"/>
              <a:t> </a:t>
            </a:r>
          </a:p>
          <a:p>
            <a:pPr lvl="0"/>
            <a:r>
              <a:rPr lang="en-US" dirty="0" smtClean="0"/>
              <a:t>What are some common ideas or feelings people have about animals?</a:t>
            </a:r>
          </a:p>
          <a:p>
            <a:r>
              <a:rPr lang="en-US" dirty="0" smtClean="0"/>
              <a:t> </a:t>
            </a:r>
          </a:p>
          <a:p>
            <a:pPr lvl="0"/>
            <a:r>
              <a:rPr lang="en-US" dirty="0" smtClean="0"/>
              <a:t>What kinds of experiences might cause someone to change his or her ideas or feelings about animals?</a:t>
            </a:r>
          </a:p>
          <a:p>
            <a:r>
              <a:rPr lang="en-US" dirty="0" smtClean="0"/>
              <a:t> </a:t>
            </a:r>
          </a:p>
          <a:p>
            <a:pPr lvl="0"/>
            <a:r>
              <a:rPr lang="en-US" dirty="0" smtClean="0"/>
              <a:t>What are some groups of people who have strong feelings about how animals are treated? What do you know about them? What do they usually believe?</a:t>
            </a:r>
          </a:p>
          <a:p>
            <a:r>
              <a:rPr lang="en-US" dirty="0" smtClean="0"/>
              <a:t> </a:t>
            </a:r>
            <a:endParaRPr lang="en-US" dirty="0"/>
          </a:p>
        </p:txBody>
      </p:sp>
    </p:spTree>
    <p:extLst>
      <p:ext uri="{BB962C8B-B14F-4D97-AF65-F5344CB8AC3E}">
        <p14:creationId xmlns:p14="http://schemas.microsoft.com/office/powerpoint/2010/main" val="1961263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52400"/>
            <a:ext cx="9144000" cy="5355312"/>
          </a:xfrm>
          <a:prstGeom prst="rect">
            <a:avLst/>
          </a:prstGeom>
        </p:spPr>
        <p:txBody>
          <a:bodyPr wrap="square">
            <a:spAutoFit/>
          </a:bodyPr>
          <a:lstStyle/>
          <a:p>
            <a:pPr lvl="0"/>
            <a:r>
              <a:rPr lang="en-US" dirty="0" smtClean="0"/>
              <a:t>What </a:t>
            </a:r>
            <a:r>
              <a:rPr lang="en-US" dirty="0"/>
              <a:t>is a vegetarian or a vegan? Do you know anyone who is a vegetarian? What does he or she think about eating animals? (Most students are familiar with these practices.)</a:t>
            </a:r>
          </a:p>
          <a:p>
            <a:r>
              <a:rPr lang="en-US" dirty="0"/>
              <a:t> </a:t>
            </a:r>
          </a:p>
          <a:p>
            <a:pPr lvl="0"/>
            <a:r>
              <a:rPr lang="en-US" dirty="0"/>
              <a:t>What do you know about the author? Do you think he might be a vegetarian?</a:t>
            </a:r>
          </a:p>
          <a:p>
            <a:r>
              <a:rPr lang="en-US" dirty="0"/>
              <a:t> </a:t>
            </a:r>
          </a:p>
          <a:p>
            <a:pPr lvl="0"/>
            <a:r>
              <a:rPr lang="en-US" dirty="0"/>
              <a:t>Read the first sentence of the article. It mentions breakthroughs in biotechnology and nanotechnology. Do you think this article is about those things? Why or why not?</a:t>
            </a:r>
          </a:p>
          <a:p>
            <a:r>
              <a:rPr lang="en-US" dirty="0"/>
              <a:t> </a:t>
            </a:r>
          </a:p>
          <a:p>
            <a:pPr lvl="0"/>
            <a:r>
              <a:rPr lang="en-US" dirty="0"/>
              <a:t>This article appeared in a newspaper.  What does that mean about the audience? Is this an article for scientists?</a:t>
            </a:r>
          </a:p>
          <a:p>
            <a:r>
              <a:rPr lang="en-US" dirty="0"/>
              <a:t> </a:t>
            </a:r>
          </a:p>
          <a:p>
            <a:pPr lvl="0"/>
            <a:r>
              <a:rPr lang="en-US" dirty="0"/>
              <a:t>What do you think is the purpose of this article? Does the writer want readers to change their minds about something?</a:t>
            </a:r>
          </a:p>
          <a:p>
            <a:r>
              <a:rPr lang="en-US" dirty="0"/>
              <a:t> </a:t>
            </a:r>
          </a:p>
          <a:p>
            <a:pPr lvl="0"/>
            <a:r>
              <a:rPr lang="en-US" dirty="0"/>
              <a:t>Will the article be negative or positive in relation to the topic? Why?</a:t>
            </a:r>
          </a:p>
          <a:p>
            <a:r>
              <a:rPr lang="en-US" dirty="0"/>
              <a:t> </a:t>
            </a:r>
          </a:p>
          <a:p>
            <a:pPr lvl="0"/>
            <a:r>
              <a:rPr lang="en-US" dirty="0"/>
              <a:t>What argument about the topic might it present? What makes you think so?</a:t>
            </a:r>
          </a:p>
          <a:p>
            <a:r>
              <a:rPr lang="en-US" dirty="0"/>
              <a:t> </a:t>
            </a:r>
          </a:p>
          <a:p>
            <a:pPr lvl="0"/>
            <a:r>
              <a:rPr lang="en-US" dirty="0"/>
              <a:t>Turn the title into a question (or questions) to answer after you have read the text.</a:t>
            </a:r>
          </a:p>
        </p:txBody>
      </p:sp>
    </p:spTree>
    <p:extLst>
      <p:ext uri="{BB962C8B-B14F-4D97-AF65-F5344CB8AC3E}">
        <p14:creationId xmlns:p14="http://schemas.microsoft.com/office/powerpoint/2010/main" val="11017548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52400"/>
            <a:ext cx="9144000" cy="5355312"/>
          </a:xfrm>
          <a:prstGeom prst="rect">
            <a:avLst/>
          </a:prstGeom>
        </p:spPr>
        <p:txBody>
          <a:bodyPr wrap="square">
            <a:spAutoFit/>
          </a:bodyPr>
          <a:lstStyle/>
          <a:p>
            <a:r>
              <a:rPr lang="en-US" b="1" dirty="0"/>
              <a:t>Activity 6:</a:t>
            </a:r>
            <a:r>
              <a:rPr lang="en-US" dirty="0"/>
              <a:t> </a:t>
            </a:r>
            <a:r>
              <a:rPr lang="en-US" b="1" dirty="0"/>
              <a:t>Understanding Key Vocabulary</a:t>
            </a:r>
            <a:endParaRPr lang="en-US" dirty="0"/>
          </a:p>
          <a:p>
            <a:r>
              <a:rPr lang="en-US" dirty="0"/>
              <a:t> </a:t>
            </a:r>
          </a:p>
          <a:p>
            <a:r>
              <a:rPr lang="en-US" dirty="0"/>
              <a:t>When you read “A Change of Heart about Animals,” you will need to know the following terms to understand the text:</a:t>
            </a:r>
          </a:p>
          <a:p>
            <a:r>
              <a:rPr lang="en-US" dirty="0"/>
              <a:t> </a:t>
            </a:r>
          </a:p>
          <a:p>
            <a:pPr lvl="0"/>
            <a:r>
              <a:rPr lang="en-US" dirty="0"/>
              <a:t>humane and inhumane</a:t>
            </a:r>
          </a:p>
          <a:p>
            <a:r>
              <a:rPr lang="en-US" dirty="0"/>
              <a:t> </a:t>
            </a:r>
          </a:p>
          <a:p>
            <a:pPr lvl="0"/>
            <a:r>
              <a:rPr lang="en-US" dirty="0"/>
              <a:t>cognitive</a:t>
            </a:r>
          </a:p>
          <a:p>
            <a:r>
              <a:rPr lang="en-US" dirty="0"/>
              <a:t> </a:t>
            </a:r>
          </a:p>
          <a:p>
            <a:pPr lvl="0"/>
            <a:r>
              <a:rPr lang="en-US" dirty="0"/>
              <a:t>genetically wired</a:t>
            </a:r>
          </a:p>
          <a:p>
            <a:r>
              <a:rPr lang="en-US" dirty="0"/>
              <a:t> </a:t>
            </a:r>
          </a:p>
          <a:p>
            <a:pPr lvl="0"/>
            <a:r>
              <a:rPr lang="en-US" dirty="0"/>
              <a:t>empathy</a:t>
            </a:r>
          </a:p>
          <a:p>
            <a:r>
              <a:rPr lang="en-US" dirty="0"/>
              <a:t> </a:t>
            </a:r>
          </a:p>
          <a:p>
            <a:r>
              <a:rPr lang="en-US" dirty="0"/>
              <a:t>Think about words that you know that sound similar to these words and may be related. For example, “humane” is related to “human,” and “empathy” is related to the Greek word “pathos” in “Three Ways to Persuade.”</a:t>
            </a:r>
          </a:p>
          <a:p>
            <a:r>
              <a:rPr lang="en-US" dirty="0"/>
              <a:t> </a:t>
            </a:r>
          </a:p>
          <a:p>
            <a:r>
              <a:rPr lang="en-US" dirty="0"/>
              <a:t>Create a word tree based on the root of a word from the text or one listed above. Here is an example of a word tree for “cognitive.”</a:t>
            </a:r>
          </a:p>
        </p:txBody>
      </p:sp>
    </p:spTree>
    <p:extLst>
      <p:ext uri="{BB962C8B-B14F-4D97-AF65-F5344CB8AC3E}">
        <p14:creationId xmlns:p14="http://schemas.microsoft.com/office/powerpoint/2010/main" val="35218395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a:extLst>
              <a:ext uri="{28A0092B-C50C-407E-A947-70E740481C1C}">
                <a14:useLocalDpi xmlns:a14="http://schemas.microsoft.com/office/drawing/2010/main" val="0"/>
              </a:ext>
            </a:extLst>
          </a:blip>
          <a:srcRect/>
          <a:stretch>
            <a:fillRect/>
          </a:stretch>
        </p:blipFill>
        <p:spPr bwMode="auto">
          <a:xfrm>
            <a:off x="2743200" y="1066800"/>
            <a:ext cx="3429000" cy="4572000"/>
          </a:xfrm>
          <a:prstGeom prst="rect">
            <a:avLst/>
          </a:prstGeom>
          <a:noFill/>
          <a:ln>
            <a:noFill/>
          </a:ln>
        </p:spPr>
      </p:pic>
    </p:spTree>
    <p:extLst>
      <p:ext uri="{BB962C8B-B14F-4D97-AF65-F5344CB8AC3E}">
        <p14:creationId xmlns:p14="http://schemas.microsoft.com/office/powerpoint/2010/main" val="10607034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740307"/>
          </a:xfrm>
          <a:prstGeom prst="rect">
            <a:avLst/>
          </a:prstGeom>
        </p:spPr>
        <p:txBody>
          <a:bodyPr wrap="square">
            <a:spAutoFit/>
          </a:bodyPr>
          <a:lstStyle/>
          <a:p>
            <a:r>
              <a:rPr lang="en-US" b="1" dirty="0"/>
              <a:t>Reading</a:t>
            </a:r>
            <a:endParaRPr lang="en-US" dirty="0"/>
          </a:p>
          <a:p>
            <a:r>
              <a:rPr lang="en-US" dirty="0"/>
              <a:t> </a:t>
            </a:r>
            <a:r>
              <a:rPr lang="en-US" b="1" dirty="0" smtClean="0"/>
              <a:t>Activity </a:t>
            </a:r>
            <a:r>
              <a:rPr lang="en-US" b="1" dirty="0"/>
              <a:t>7: Reading for Understanding</a:t>
            </a:r>
            <a:endParaRPr lang="en-US" dirty="0"/>
          </a:p>
          <a:p>
            <a:r>
              <a:rPr lang="en-US" dirty="0"/>
              <a:t> </a:t>
            </a:r>
            <a:r>
              <a:rPr lang="en-US" dirty="0" smtClean="0"/>
              <a:t>Now </a:t>
            </a:r>
            <a:r>
              <a:rPr lang="en-US" dirty="0"/>
              <a:t>you are ready to read Jeremy Rifkin’s “A Change of Heart about Animals.” For the first time through, you should read to understand the text. Read as if you trust Rifkin, and focus on what he is trying to say. Try to see whether the predictions you have made about the text are true. Is the article about what you thought it would be about? Does Rifkin say what you thought he would say?</a:t>
            </a:r>
          </a:p>
          <a:p>
            <a:r>
              <a:rPr lang="en-US" dirty="0"/>
              <a:t> </a:t>
            </a:r>
          </a:p>
          <a:p>
            <a:r>
              <a:rPr lang="en-US" dirty="0"/>
              <a:t>When you have finished reading, answer the following questions:</a:t>
            </a:r>
          </a:p>
          <a:p>
            <a:r>
              <a:rPr lang="en-US" dirty="0"/>
              <a:t> </a:t>
            </a:r>
          </a:p>
          <a:p>
            <a:pPr lvl="0"/>
            <a:r>
              <a:rPr lang="en-US" dirty="0"/>
              <a:t>Which predictions turned out to be true?</a:t>
            </a:r>
          </a:p>
          <a:p>
            <a:r>
              <a:rPr lang="en-US" dirty="0"/>
              <a:t> </a:t>
            </a:r>
          </a:p>
          <a:p>
            <a:pPr lvl="0"/>
            <a:r>
              <a:rPr lang="en-US" dirty="0"/>
              <a:t>What surprised you?</a:t>
            </a:r>
          </a:p>
          <a:p>
            <a:r>
              <a:rPr lang="en-US" dirty="0"/>
              <a:t> </a:t>
            </a:r>
          </a:p>
          <a:p>
            <a:pPr lvl="0"/>
            <a:r>
              <a:rPr lang="en-US" dirty="0"/>
              <a:t>What does Rifkin want readers to believe?</a:t>
            </a:r>
          </a:p>
          <a:p>
            <a:r>
              <a:rPr lang="en-US" dirty="0"/>
              <a:t> </a:t>
            </a:r>
          </a:p>
          <a:p>
            <a:pPr lvl="0"/>
            <a:r>
              <a:rPr lang="en-US" dirty="0"/>
              <a:t>What are some of the things people believe humans can do that animals cannot? How does Rifkin challenge those beliefs?</a:t>
            </a:r>
          </a:p>
          <a:p>
            <a:r>
              <a:rPr lang="en-US" dirty="0"/>
              <a:t> </a:t>
            </a:r>
          </a:p>
          <a:p>
            <a:pPr lvl="0"/>
            <a:r>
              <a:rPr lang="en-US" dirty="0"/>
              <a:t>What authorities does Rifkin use to support his case?</a:t>
            </a:r>
          </a:p>
          <a:p>
            <a:r>
              <a:rPr lang="en-US" dirty="0"/>
              <a:t> </a:t>
            </a:r>
          </a:p>
          <a:p>
            <a:pPr lvl="0"/>
            <a:r>
              <a:rPr lang="en-US" dirty="0"/>
              <a:t>What action does Rifkin want readers to take?</a:t>
            </a:r>
          </a:p>
          <a:p>
            <a:r>
              <a:rPr lang="en-US" dirty="0"/>
              <a:t> </a:t>
            </a:r>
          </a:p>
          <a:p>
            <a:pPr lvl="0"/>
            <a:r>
              <a:rPr lang="en-US" dirty="0"/>
              <a:t>How does Rifkin organize his essay? Is it an effective organization?</a:t>
            </a:r>
          </a:p>
        </p:txBody>
      </p:sp>
    </p:spTree>
    <p:extLst>
      <p:ext uri="{BB962C8B-B14F-4D97-AF65-F5344CB8AC3E}">
        <p14:creationId xmlns:p14="http://schemas.microsoft.com/office/powerpoint/2010/main" val="8086307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rgbClr val="7030A0"/>
                </a:solidFill>
              </a:rPr>
              <a:t>Reading Selections for this Module</a:t>
            </a:r>
            <a:r>
              <a:rPr lang="en-US" dirty="0">
                <a:solidFill>
                  <a:srgbClr val="7030A0"/>
                </a:solidFill>
              </a:rPr>
              <a:t/>
            </a:r>
            <a:br>
              <a:rPr lang="en-US" dirty="0">
                <a:solidFill>
                  <a:srgbClr val="7030A0"/>
                </a:solidFill>
              </a:rPr>
            </a:br>
            <a:endParaRPr lang="en-US" dirty="0">
              <a:solidFill>
                <a:srgbClr val="7030A0"/>
              </a:solidFill>
            </a:endParaRPr>
          </a:p>
        </p:txBody>
      </p:sp>
      <p:sp>
        <p:nvSpPr>
          <p:cNvPr id="3" name="Content Placeholder 2"/>
          <p:cNvSpPr>
            <a:spLocks noGrp="1"/>
          </p:cNvSpPr>
          <p:nvPr>
            <p:ph idx="1"/>
          </p:nvPr>
        </p:nvSpPr>
        <p:spPr/>
        <p:txBody>
          <a:bodyPr>
            <a:normAutofit fontScale="70000" lnSpcReduction="20000"/>
          </a:bodyPr>
          <a:lstStyle/>
          <a:p>
            <a:r>
              <a:rPr lang="en-US" dirty="0">
                <a:solidFill>
                  <a:srgbClr val="7030A0"/>
                </a:solidFill>
              </a:rPr>
              <a:t>Braithwaite, Victoria. “Hooked on a Myth: Do Fish Feel Pain?” </a:t>
            </a:r>
            <a:r>
              <a:rPr lang="en-US" i="1" dirty="0">
                <a:solidFill>
                  <a:srgbClr val="7030A0"/>
                </a:solidFill>
              </a:rPr>
              <a:t>Los Angeles Times </a:t>
            </a:r>
            <a:r>
              <a:rPr lang="en-US" dirty="0">
                <a:solidFill>
                  <a:srgbClr val="7030A0"/>
                </a:solidFill>
              </a:rPr>
              <a:t>8 Oct. 2006: M5. Print.</a:t>
            </a:r>
          </a:p>
          <a:p>
            <a:pPr marL="0" indent="0">
              <a:buNone/>
            </a:pPr>
            <a:r>
              <a:rPr lang="en-US" dirty="0">
                <a:solidFill>
                  <a:srgbClr val="7030A0"/>
                </a:solidFill>
              </a:rPr>
              <a:t> </a:t>
            </a:r>
          </a:p>
          <a:p>
            <a:r>
              <a:rPr lang="en-US" dirty="0" err="1">
                <a:solidFill>
                  <a:srgbClr val="7030A0"/>
                </a:solidFill>
              </a:rPr>
              <a:t>Edlund</a:t>
            </a:r>
            <a:r>
              <a:rPr lang="en-US" dirty="0">
                <a:solidFill>
                  <a:srgbClr val="7030A0"/>
                </a:solidFill>
              </a:rPr>
              <a:t>, John R. “Letters to the Editor in Response to ‘A Change of Heart About Animals.’” </a:t>
            </a:r>
            <a:r>
              <a:rPr lang="en-US" dirty="0" smtClean="0">
                <a:solidFill>
                  <a:srgbClr val="7030A0"/>
                </a:solidFill>
              </a:rPr>
              <a:t>2003</a:t>
            </a:r>
            <a:r>
              <a:rPr lang="en-US" dirty="0">
                <a:solidFill>
                  <a:srgbClr val="7030A0"/>
                </a:solidFill>
              </a:rPr>
              <a:t> </a:t>
            </a:r>
            <a:r>
              <a:rPr lang="en-US" dirty="0" smtClean="0">
                <a:solidFill>
                  <a:srgbClr val="7030A0"/>
                </a:solidFill>
              </a:rPr>
              <a:t>Print</a:t>
            </a:r>
            <a:r>
              <a:rPr lang="en-US" dirty="0">
                <a:solidFill>
                  <a:srgbClr val="7030A0"/>
                </a:solidFill>
              </a:rPr>
              <a:t>.</a:t>
            </a:r>
          </a:p>
          <a:p>
            <a:pPr marL="0" indent="0">
              <a:buNone/>
            </a:pPr>
            <a:r>
              <a:rPr lang="en-US" dirty="0">
                <a:solidFill>
                  <a:srgbClr val="7030A0"/>
                </a:solidFill>
              </a:rPr>
              <a:t> </a:t>
            </a:r>
          </a:p>
          <a:p>
            <a:r>
              <a:rPr lang="en-US" dirty="0" err="1">
                <a:solidFill>
                  <a:srgbClr val="7030A0"/>
                </a:solidFill>
              </a:rPr>
              <a:t>Edlund</a:t>
            </a:r>
            <a:r>
              <a:rPr lang="en-US" dirty="0">
                <a:solidFill>
                  <a:srgbClr val="7030A0"/>
                </a:solidFill>
              </a:rPr>
              <a:t>, John R. “Three Ways to Persuade.” 2011. Print</a:t>
            </a:r>
            <a:r>
              <a:rPr lang="en-US" dirty="0" smtClean="0">
                <a:solidFill>
                  <a:srgbClr val="7030A0"/>
                </a:solidFill>
              </a:rPr>
              <a:t>.</a:t>
            </a:r>
          </a:p>
          <a:p>
            <a:endParaRPr lang="en-US" dirty="0">
              <a:solidFill>
                <a:srgbClr val="7030A0"/>
              </a:solidFill>
            </a:endParaRPr>
          </a:p>
          <a:p>
            <a:r>
              <a:rPr lang="en-US" dirty="0">
                <a:solidFill>
                  <a:srgbClr val="7030A0"/>
                </a:solidFill>
              </a:rPr>
              <a:t>Rifkin, Jeremy. “A Change of Heart About Animals.” Editorial. </a:t>
            </a:r>
            <a:r>
              <a:rPr lang="en-US" i="1" dirty="0">
                <a:solidFill>
                  <a:srgbClr val="7030A0"/>
                </a:solidFill>
              </a:rPr>
              <a:t>Los Angeles Times </a:t>
            </a:r>
            <a:r>
              <a:rPr lang="en-US" dirty="0">
                <a:solidFill>
                  <a:srgbClr val="7030A0"/>
                </a:solidFill>
              </a:rPr>
              <a:t>1 Sept. 2003: B15. Print.</a:t>
            </a:r>
          </a:p>
          <a:p>
            <a:pPr marL="0" indent="0">
              <a:buNone/>
            </a:pPr>
            <a:r>
              <a:rPr lang="en-US" dirty="0">
                <a:solidFill>
                  <a:srgbClr val="7030A0"/>
                </a:solidFill>
              </a:rPr>
              <a:t> </a:t>
            </a:r>
          </a:p>
          <a:p>
            <a:r>
              <a:rPr lang="en-US" dirty="0">
                <a:solidFill>
                  <a:srgbClr val="7030A0"/>
                </a:solidFill>
              </a:rPr>
              <a:t>Yong, Ed. “Of Primates and Personhood: Will According Rights and ‘Dignity’ to Nonhuman Organisms Halt Research?” </a:t>
            </a:r>
            <a:r>
              <a:rPr lang="en-US" i="1" dirty="0">
                <a:solidFill>
                  <a:srgbClr val="7030A0"/>
                </a:solidFill>
              </a:rPr>
              <a:t>Seed. </a:t>
            </a:r>
            <a:r>
              <a:rPr lang="en-US" dirty="0">
                <a:solidFill>
                  <a:srgbClr val="7030A0"/>
                </a:solidFill>
              </a:rPr>
              <a:t>Seed Magazine, 12 Dec. 2008. Web. 24 Jul. 2012.</a:t>
            </a:r>
          </a:p>
          <a:p>
            <a:endParaRPr lang="en-US" dirty="0"/>
          </a:p>
        </p:txBody>
      </p:sp>
    </p:spTree>
    <p:extLst>
      <p:ext uri="{BB962C8B-B14F-4D97-AF65-F5344CB8AC3E}">
        <p14:creationId xmlns:p14="http://schemas.microsoft.com/office/powerpoint/2010/main" val="173840634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52400"/>
            <a:ext cx="9144000" cy="5170646"/>
          </a:xfrm>
          <a:prstGeom prst="rect">
            <a:avLst/>
          </a:prstGeom>
        </p:spPr>
        <p:txBody>
          <a:bodyPr wrap="square">
            <a:spAutoFit/>
          </a:bodyPr>
          <a:lstStyle/>
          <a:p>
            <a:r>
              <a:rPr lang="en-US" sz="2400" b="1" dirty="0"/>
              <a:t>Activity 8: Considering the Structure of the Text</a:t>
            </a:r>
            <a:endParaRPr lang="en-US" sz="2400" dirty="0"/>
          </a:p>
          <a:p>
            <a:r>
              <a:rPr lang="en-US" sz="2400" dirty="0"/>
              <a:t> </a:t>
            </a:r>
          </a:p>
          <a:p>
            <a:r>
              <a:rPr lang="en-US" sz="2400" dirty="0"/>
              <a:t>Now that you have read and discussed the content of the Rifkin essay, you are ready to begin analyzing its organizational structure. First, divide the text into sections:</a:t>
            </a:r>
          </a:p>
          <a:p>
            <a:pPr lvl="0"/>
            <a:r>
              <a:rPr lang="en-US" sz="2400" dirty="0"/>
              <a:t>Draw a line across the page where the introduction ends. Is the line after the first paragraph, or are there more introductory paragraphs?</a:t>
            </a:r>
          </a:p>
          <a:p>
            <a:r>
              <a:rPr lang="en-US" sz="2400" dirty="0"/>
              <a:t> </a:t>
            </a:r>
          </a:p>
          <a:p>
            <a:pPr lvl="0"/>
            <a:r>
              <a:rPr lang="en-US" sz="2400" dirty="0"/>
              <a:t>Divide the body of the essay into sections on the basis of the topics addressed.</a:t>
            </a:r>
          </a:p>
          <a:p>
            <a:r>
              <a:rPr lang="en-US" sz="2400" dirty="0"/>
              <a:t> </a:t>
            </a:r>
          </a:p>
          <a:p>
            <a:pPr lvl="0"/>
            <a:r>
              <a:rPr lang="en-US" sz="2400" dirty="0"/>
              <a:t>Draw a line where the conclusion begins. Is it the last paragraph, or does it begin before that?</a:t>
            </a:r>
          </a:p>
          <a:p>
            <a:r>
              <a:rPr lang="en-US" dirty="0"/>
              <a:t> </a:t>
            </a:r>
          </a:p>
        </p:txBody>
      </p:sp>
    </p:spTree>
    <p:extLst>
      <p:ext uri="{BB962C8B-B14F-4D97-AF65-F5344CB8AC3E}">
        <p14:creationId xmlns:p14="http://schemas.microsoft.com/office/powerpoint/2010/main" val="34528136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52400"/>
            <a:ext cx="9144000" cy="5355312"/>
          </a:xfrm>
          <a:prstGeom prst="rect">
            <a:avLst/>
          </a:prstGeom>
        </p:spPr>
        <p:txBody>
          <a:bodyPr wrap="square">
            <a:spAutoFit/>
          </a:bodyPr>
          <a:lstStyle/>
          <a:p>
            <a:r>
              <a:rPr lang="en-US" dirty="0"/>
              <a:t>You are now ready to begin a process called “descriptive outlining”:</a:t>
            </a:r>
          </a:p>
          <a:p>
            <a:r>
              <a:rPr lang="en-US" dirty="0"/>
              <a:t> </a:t>
            </a:r>
          </a:p>
          <a:p>
            <a:pPr lvl="0"/>
            <a:r>
              <a:rPr lang="en-US" dirty="0"/>
              <a:t>Write brief statements describing the rhetorical function and content of each paragraph or section.</a:t>
            </a:r>
          </a:p>
          <a:p>
            <a:r>
              <a:rPr lang="en-US" dirty="0"/>
              <a:t> </a:t>
            </a:r>
          </a:p>
          <a:p>
            <a:pPr lvl="0"/>
            <a:r>
              <a:rPr lang="en-US" dirty="0"/>
              <a:t>What does each section do for the reader? What is the writer trying to accomplish?</a:t>
            </a:r>
          </a:p>
          <a:p>
            <a:r>
              <a:rPr lang="en-US" dirty="0"/>
              <a:t> </a:t>
            </a:r>
          </a:p>
          <a:p>
            <a:pPr lvl="0"/>
            <a:r>
              <a:rPr lang="en-US" dirty="0"/>
              <a:t>What does each section say? What is the content?</a:t>
            </a:r>
          </a:p>
          <a:p>
            <a:r>
              <a:rPr lang="en-US" dirty="0"/>
              <a:t> </a:t>
            </a:r>
          </a:p>
          <a:p>
            <a:pPr lvl="0"/>
            <a:r>
              <a:rPr lang="en-US" dirty="0"/>
              <a:t>After making the descriptive outline, ask questions  about the article’s organizational structure:</a:t>
            </a:r>
          </a:p>
          <a:p>
            <a:r>
              <a:rPr lang="en-US" dirty="0"/>
              <a:t> </a:t>
            </a:r>
          </a:p>
          <a:p>
            <a:pPr lvl="0"/>
            <a:r>
              <a:rPr lang="en-US" dirty="0"/>
              <a:t>Which section is the most developed?</a:t>
            </a:r>
          </a:p>
          <a:p>
            <a:r>
              <a:rPr lang="en-US" dirty="0"/>
              <a:t> </a:t>
            </a:r>
          </a:p>
          <a:p>
            <a:pPr lvl="0"/>
            <a:r>
              <a:rPr lang="en-US" dirty="0"/>
              <a:t>Which section is the least developed? Does it need more development?</a:t>
            </a:r>
          </a:p>
          <a:p>
            <a:r>
              <a:rPr lang="en-US" dirty="0"/>
              <a:t> </a:t>
            </a:r>
          </a:p>
          <a:p>
            <a:pPr lvl="0"/>
            <a:r>
              <a:rPr lang="en-US" dirty="0"/>
              <a:t>Which section is the most persuasive? The least?</a:t>
            </a:r>
          </a:p>
          <a:p>
            <a:r>
              <a:rPr lang="en-US" dirty="0"/>
              <a:t> </a:t>
            </a:r>
          </a:p>
          <a:p>
            <a:r>
              <a:rPr lang="en-US" dirty="0"/>
              <a:t>From your work charting the text, what do you think is the essay’s main argument?  Is it explicit, or is it implicit?</a:t>
            </a:r>
          </a:p>
        </p:txBody>
      </p:sp>
    </p:spTree>
    <p:extLst>
      <p:ext uri="{BB962C8B-B14F-4D97-AF65-F5344CB8AC3E}">
        <p14:creationId xmlns:p14="http://schemas.microsoft.com/office/powerpoint/2010/main" val="36720564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52400"/>
            <a:ext cx="9144000" cy="3539430"/>
          </a:xfrm>
          <a:prstGeom prst="rect">
            <a:avLst/>
          </a:prstGeom>
        </p:spPr>
        <p:txBody>
          <a:bodyPr wrap="square">
            <a:spAutoFit/>
          </a:bodyPr>
          <a:lstStyle/>
          <a:p>
            <a:r>
              <a:rPr lang="en-US" sz="3200" b="1" dirty="0"/>
              <a:t>Activity 9: Noticing Language</a:t>
            </a:r>
            <a:endParaRPr lang="en-US" sz="3200" dirty="0"/>
          </a:p>
          <a:p>
            <a:r>
              <a:rPr lang="en-US" sz="3200" dirty="0"/>
              <a:t> </a:t>
            </a:r>
          </a:p>
          <a:p>
            <a:r>
              <a:rPr lang="en-US" sz="3200" dirty="0"/>
              <a:t>Create a visual representation of “your” word, study its origin or history, and be prepared to share it (and its synonyms and antonyms) with the class. You might choose to construct a tree, chart, or table from Activity 6.</a:t>
            </a:r>
          </a:p>
        </p:txBody>
      </p:sp>
    </p:spTree>
    <p:extLst>
      <p:ext uri="{BB962C8B-B14F-4D97-AF65-F5344CB8AC3E}">
        <p14:creationId xmlns:p14="http://schemas.microsoft.com/office/powerpoint/2010/main" val="36798964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52400"/>
            <a:ext cx="9144000" cy="6370974"/>
          </a:xfrm>
          <a:prstGeom prst="rect">
            <a:avLst/>
          </a:prstGeom>
        </p:spPr>
        <p:txBody>
          <a:bodyPr wrap="square">
            <a:spAutoFit/>
          </a:bodyPr>
          <a:lstStyle/>
          <a:p>
            <a:r>
              <a:rPr lang="en-US" sz="2400" b="1" dirty="0"/>
              <a:t> </a:t>
            </a:r>
            <a:endParaRPr lang="en-US" sz="2400" dirty="0"/>
          </a:p>
          <a:p>
            <a:r>
              <a:rPr lang="en-US" sz="2400" b="1" dirty="0"/>
              <a:t>Activity 10: Annotating and Questioning the Text</a:t>
            </a:r>
            <a:endParaRPr lang="en-US" sz="2400" dirty="0"/>
          </a:p>
          <a:p>
            <a:r>
              <a:rPr lang="en-US" sz="2400" b="1" dirty="0"/>
              <a:t> </a:t>
            </a:r>
            <a:endParaRPr lang="en-US" sz="2400" dirty="0"/>
          </a:p>
          <a:p>
            <a:r>
              <a:rPr lang="en-US" sz="2400" dirty="0"/>
              <a:t>You should question the text in your second reading, “reading against the grain” and “playing the disbelieving (or doubting) game.” As you read, look for claims and assertions Rifkin makes. Does he back them up? Do you agree with them?</a:t>
            </a:r>
          </a:p>
          <a:p>
            <a:r>
              <a:rPr lang="en-US" sz="2400" dirty="0"/>
              <a:t> </a:t>
            </a:r>
          </a:p>
          <a:p>
            <a:r>
              <a:rPr lang="en-US" sz="2400" dirty="0"/>
              <a:t>As you read, do the following:</a:t>
            </a:r>
          </a:p>
          <a:p>
            <a:r>
              <a:rPr lang="en-US" sz="2400" dirty="0"/>
              <a:t> </a:t>
            </a:r>
          </a:p>
          <a:p>
            <a:pPr lvl="0"/>
            <a:r>
              <a:rPr lang="en-US" sz="2400" dirty="0"/>
              <a:t>Underline (with a double underline) or highlight in one color the thesis and major claims or assertions made in the article.</a:t>
            </a:r>
          </a:p>
          <a:p>
            <a:r>
              <a:rPr lang="en-US" sz="2400" dirty="0"/>
              <a:t> </a:t>
            </a:r>
          </a:p>
          <a:p>
            <a:pPr lvl="0"/>
            <a:r>
              <a:rPr lang="en-US" sz="2400" dirty="0"/>
              <a:t>Underline (with a single underline) or highlight in a second color the evidence in support of the claims and assertions.</a:t>
            </a:r>
          </a:p>
          <a:p>
            <a:r>
              <a:rPr lang="en-US" sz="2400" dirty="0"/>
              <a:t> </a:t>
            </a:r>
          </a:p>
          <a:p>
            <a:pPr lvl="0"/>
            <a:r>
              <a:rPr lang="en-US" sz="2400" dirty="0"/>
              <a:t>Write your comments and questions in the margins.</a:t>
            </a:r>
          </a:p>
        </p:txBody>
      </p:sp>
    </p:spTree>
    <p:extLst>
      <p:ext uri="{BB962C8B-B14F-4D97-AF65-F5344CB8AC3E}">
        <p14:creationId xmlns:p14="http://schemas.microsoft.com/office/powerpoint/2010/main" val="21913618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52400"/>
            <a:ext cx="9144000" cy="2677656"/>
          </a:xfrm>
          <a:prstGeom prst="rect">
            <a:avLst/>
          </a:prstGeom>
        </p:spPr>
        <p:txBody>
          <a:bodyPr wrap="square">
            <a:spAutoFit/>
          </a:bodyPr>
          <a:lstStyle/>
          <a:p>
            <a:r>
              <a:rPr lang="en-US" sz="2400" dirty="0"/>
              <a:t>After reading the article again, answer the following questions:</a:t>
            </a:r>
          </a:p>
          <a:p>
            <a:r>
              <a:rPr lang="en-US" sz="2400" dirty="0"/>
              <a:t> </a:t>
            </a:r>
          </a:p>
          <a:p>
            <a:pPr lvl="0"/>
            <a:r>
              <a:rPr lang="en-US" sz="2400" dirty="0"/>
              <a:t>What is the thesis of Rifkin’s article?</a:t>
            </a:r>
          </a:p>
          <a:p>
            <a:r>
              <a:rPr lang="en-US" sz="2400" dirty="0"/>
              <a:t> </a:t>
            </a:r>
          </a:p>
          <a:p>
            <a:pPr lvl="0"/>
            <a:r>
              <a:rPr lang="en-US" sz="2400" dirty="0"/>
              <a:t>Does Rifkin make any claims that you disagree with? What are they?</a:t>
            </a:r>
          </a:p>
          <a:p>
            <a:r>
              <a:rPr lang="en-US" sz="2400" dirty="0"/>
              <a:t> </a:t>
            </a:r>
          </a:p>
          <a:p>
            <a:pPr lvl="0"/>
            <a:r>
              <a:rPr lang="en-US" sz="2400" dirty="0"/>
              <a:t>Do any claims lack support?</a:t>
            </a:r>
          </a:p>
        </p:txBody>
      </p:sp>
    </p:spTree>
    <p:extLst>
      <p:ext uri="{BB962C8B-B14F-4D97-AF65-F5344CB8AC3E}">
        <p14:creationId xmlns:p14="http://schemas.microsoft.com/office/powerpoint/2010/main" val="20204779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52400"/>
            <a:ext cx="9144000" cy="5909309"/>
          </a:xfrm>
          <a:prstGeom prst="rect">
            <a:avLst/>
          </a:prstGeom>
        </p:spPr>
        <p:txBody>
          <a:bodyPr wrap="square">
            <a:spAutoFit/>
          </a:bodyPr>
          <a:lstStyle/>
          <a:p>
            <a:r>
              <a:rPr lang="en-US" sz="2400" b="1" dirty="0"/>
              <a:t>Activity 11: Analyzing Stylistic Choices—Loaded Words: Language That</a:t>
            </a:r>
            <a:endParaRPr lang="en-US" sz="2400" dirty="0"/>
          </a:p>
          <a:p>
            <a:r>
              <a:rPr lang="en-US" sz="2400" b="1" dirty="0"/>
              <a:t>Puts a Slant on Reality</a:t>
            </a:r>
            <a:endParaRPr lang="en-US" sz="2400" dirty="0"/>
          </a:p>
          <a:p>
            <a:r>
              <a:rPr lang="en-US" sz="2400" dirty="0"/>
              <a:t> </a:t>
            </a:r>
          </a:p>
          <a:p>
            <a:pPr lvl="0"/>
            <a:r>
              <a:rPr lang="en-US" sz="2400" dirty="0"/>
              <a:t>Paragraph 4 of the article says</a:t>
            </a:r>
          </a:p>
          <a:p>
            <a:r>
              <a:rPr lang="en-US" sz="2400" dirty="0"/>
              <a:t> </a:t>
            </a:r>
          </a:p>
          <a:p>
            <a:r>
              <a:rPr lang="en-US" sz="2400" dirty="0"/>
              <a:t>Studies on pigs’ social behavior funded by McDonald’s at Purdue University, for example, have found that they crave affection and are easily depressed if isolated or denied playtime with each other. The lack of mental and physical stimuli can result in deterioration of health.</a:t>
            </a:r>
          </a:p>
          <a:p>
            <a:r>
              <a:rPr lang="en-US" sz="2400" dirty="0"/>
              <a:t> </a:t>
            </a:r>
          </a:p>
          <a:p>
            <a:r>
              <a:rPr lang="en-US" sz="2400" dirty="0"/>
              <a:t>The first sentence uses words associated with human behavior such as “affection” and “playtime,” while the second sentence uses formal scientific words such as “stimuli” and “deterioration.” What is the effect of this movement from emotional to scientific? Try rewriting the first sentence to make it sound more scientific. </a:t>
            </a:r>
          </a:p>
          <a:p>
            <a:r>
              <a:rPr lang="en-US" dirty="0"/>
              <a:t> </a:t>
            </a:r>
          </a:p>
        </p:txBody>
      </p:sp>
    </p:spTree>
    <p:extLst>
      <p:ext uri="{BB962C8B-B14F-4D97-AF65-F5344CB8AC3E}">
        <p14:creationId xmlns:p14="http://schemas.microsoft.com/office/powerpoint/2010/main" val="6845507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52400"/>
            <a:ext cx="9144000" cy="3785652"/>
          </a:xfrm>
          <a:prstGeom prst="rect">
            <a:avLst/>
          </a:prstGeom>
        </p:spPr>
        <p:txBody>
          <a:bodyPr wrap="square">
            <a:spAutoFit/>
          </a:bodyPr>
          <a:lstStyle/>
          <a:p>
            <a:pPr lvl="0"/>
            <a:r>
              <a:rPr lang="en-US" sz="2400" dirty="0"/>
              <a:t>Paragraph 7 of the article says</a:t>
            </a:r>
          </a:p>
          <a:p>
            <a:r>
              <a:rPr lang="en-US" sz="2400" dirty="0"/>
              <a:t> </a:t>
            </a:r>
          </a:p>
          <a:p>
            <a:r>
              <a:rPr lang="en-US" sz="2400" dirty="0"/>
              <a:t>Researchers were stunned recently by findings (published in the journal Science) on the conceptual abilities of New Caledonian crows. Because scientific experiments are carefully planned and controlled, scientists are rarely “stunned” by their results.</a:t>
            </a:r>
          </a:p>
          <a:p>
            <a:r>
              <a:rPr lang="en-US" sz="2400" dirty="0"/>
              <a:t> </a:t>
            </a:r>
          </a:p>
          <a:p>
            <a:r>
              <a:rPr lang="en-US" sz="2400" dirty="0"/>
              <a:t>What is the effect of using the word “stunned” here? What are some other words or phrases that might fit here that would sound more scientific? Try rewriting this sentence.</a:t>
            </a:r>
          </a:p>
        </p:txBody>
      </p:sp>
    </p:spTree>
    <p:extLst>
      <p:ext uri="{BB962C8B-B14F-4D97-AF65-F5344CB8AC3E}">
        <p14:creationId xmlns:p14="http://schemas.microsoft.com/office/powerpoint/2010/main" val="30163974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19200" y="228600"/>
            <a:ext cx="6781800" cy="6001642"/>
          </a:xfrm>
          <a:prstGeom prst="rect">
            <a:avLst/>
          </a:prstGeom>
        </p:spPr>
        <p:txBody>
          <a:bodyPr wrap="square">
            <a:spAutoFit/>
          </a:bodyPr>
          <a:lstStyle/>
          <a:p>
            <a:pPr lvl="0"/>
            <a:r>
              <a:rPr lang="en-US" sz="2400" dirty="0"/>
              <a:t>Paragraph 10 of the article says</a:t>
            </a:r>
          </a:p>
          <a:p>
            <a:r>
              <a:rPr lang="en-US" sz="2400" dirty="0"/>
              <a:t> </a:t>
            </a:r>
          </a:p>
          <a:p>
            <a:r>
              <a:rPr lang="en-US" sz="2400" dirty="0"/>
              <a:t>An orangutan named </a:t>
            </a:r>
            <a:r>
              <a:rPr lang="en-US" sz="2400" dirty="0" err="1"/>
              <a:t>Chantek</a:t>
            </a:r>
            <a:r>
              <a:rPr lang="en-US" sz="2400" dirty="0"/>
              <a:t> who lives at the Atlanta Zoo used a mirror to groom his teeth and adjust his sunglasses.</a:t>
            </a:r>
          </a:p>
          <a:p>
            <a:r>
              <a:rPr lang="en-US" sz="2400" dirty="0"/>
              <a:t> </a:t>
            </a:r>
          </a:p>
          <a:p>
            <a:r>
              <a:rPr lang="en-US" sz="2400" dirty="0"/>
              <a:t>“Groom” is a word that has different meanings when applied to humans and animals. If animals groom each other, it usually means that one cleans the other’s fur or searches the fur to remove fleas and other parasites. It is part of social bonding. If a human grooms a horse, it means combing and brushing the animal. What does “groom” mean when applied to humans? In what sense is the word used here? Rewrite the sentence using other language to make it more scientific.</a:t>
            </a:r>
          </a:p>
        </p:txBody>
      </p:sp>
    </p:spTree>
    <p:extLst>
      <p:ext uri="{BB962C8B-B14F-4D97-AF65-F5344CB8AC3E}">
        <p14:creationId xmlns:p14="http://schemas.microsoft.com/office/powerpoint/2010/main" val="31857703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740307"/>
          </a:xfrm>
          <a:prstGeom prst="rect">
            <a:avLst/>
          </a:prstGeom>
        </p:spPr>
        <p:txBody>
          <a:bodyPr wrap="square">
            <a:spAutoFit/>
          </a:bodyPr>
          <a:lstStyle/>
          <a:p>
            <a:r>
              <a:rPr lang="en-US" sz="2400" b="1" dirty="0"/>
              <a:t>Activity 12: Questions About the Rifkin Article</a:t>
            </a:r>
            <a:endParaRPr lang="en-US" sz="2400" dirty="0"/>
          </a:p>
          <a:p>
            <a:r>
              <a:rPr lang="en-US" sz="2400" dirty="0"/>
              <a:t> </a:t>
            </a:r>
          </a:p>
          <a:p>
            <a:r>
              <a:rPr lang="en-US" sz="2400" dirty="0"/>
              <a:t>Answer the following questions about the Rifkin article:</a:t>
            </a:r>
          </a:p>
          <a:p>
            <a:r>
              <a:rPr lang="en-US" sz="2400" dirty="0"/>
              <a:t> </a:t>
            </a:r>
          </a:p>
          <a:p>
            <a:pPr lvl="0"/>
            <a:r>
              <a:rPr lang="en-US" sz="2400" dirty="0"/>
              <a:t>How would you describe the style of this article? Is it formal? Informal?  Academic? Scientific? Conversational?</a:t>
            </a:r>
          </a:p>
          <a:p>
            <a:r>
              <a:rPr lang="en-US" sz="2400" dirty="0"/>
              <a:t> </a:t>
            </a:r>
          </a:p>
          <a:p>
            <a:r>
              <a:rPr lang="en-US" sz="2400" dirty="0"/>
              <a:t> </a:t>
            </a:r>
          </a:p>
          <a:p>
            <a:pPr lvl="0"/>
            <a:r>
              <a:rPr lang="en-US" sz="2400" dirty="0"/>
              <a:t>What is the effect of giving the names of most of the animals involved in the experiments but not the names of the scientists?</a:t>
            </a:r>
          </a:p>
          <a:p>
            <a:r>
              <a:rPr lang="en-US" sz="2400" dirty="0"/>
              <a:t> </a:t>
            </a:r>
          </a:p>
          <a:p>
            <a:pPr lvl="0"/>
            <a:r>
              <a:rPr lang="en-US" sz="2400" dirty="0"/>
              <a:t>Throughout most of the article, Rifkin refers to “researchers” and “scientists.” In paragraph 13, however, he directly quotes Stephen M. </a:t>
            </a:r>
            <a:r>
              <a:rPr lang="en-US" sz="2400" dirty="0" err="1"/>
              <a:t>Siviy</a:t>
            </a:r>
            <a:r>
              <a:rPr lang="en-US" sz="2400" dirty="0"/>
              <a:t>, whom he refers to as “a behavioral scientist at Gettysburg College in Pennsylvania.” What is the effect of this sudden specificity?</a:t>
            </a:r>
          </a:p>
          <a:p>
            <a:r>
              <a:rPr lang="en-US" sz="2400" b="1" dirty="0"/>
              <a:t> </a:t>
            </a:r>
            <a:endParaRPr lang="en-US" sz="2400" dirty="0"/>
          </a:p>
          <a:p>
            <a:r>
              <a:rPr lang="en-US" sz="2400" dirty="0"/>
              <a:t>What is the effect of all the rhetorical questions in paragraph 15, followed by “such questions are being raised” in the next </a:t>
            </a:r>
            <a:r>
              <a:rPr lang="en-US" sz="2400" dirty="0" smtClean="0"/>
              <a:t>paragraph?</a:t>
            </a:r>
            <a:endParaRPr lang="en-US" sz="2400" dirty="0"/>
          </a:p>
        </p:txBody>
      </p:sp>
    </p:spTree>
    <p:extLst>
      <p:ext uri="{BB962C8B-B14F-4D97-AF65-F5344CB8AC3E}">
        <p14:creationId xmlns:p14="http://schemas.microsoft.com/office/powerpoint/2010/main" val="4434490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52400"/>
            <a:ext cx="8991600" cy="5909310"/>
          </a:xfrm>
          <a:prstGeom prst="rect">
            <a:avLst/>
          </a:prstGeom>
        </p:spPr>
        <p:txBody>
          <a:bodyPr wrap="square">
            <a:spAutoFit/>
          </a:bodyPr>
          <a:lstStyle/>
          <a:p>
            <a:r>
              <a:rPr lang="en-US" sz="2000" b="1" dirty="0" err="1"/>
              <a:t>Postreading</a:t>
            </a:r>
            <a:endParaRPr lang="en-US" sz="2000" dirty="0"/>
          </a:p>
          <a:p>
            <a:r>
              <a:rPr lang="en-US" sz="2000" b="1" dirty="0"/>
              <a:t> </a:t>
            </a:r>
            <a:endParaRPr lang="en-US" sz="2000" dirty="0"/>
          </a:p>
          <a:p>
            <a:r>
              <a:rPr lang="en-US" sz="2000" b="1" dirty="0"/>
              <a:t>Activity 13: Summarizing and Responding</a:t>
            </a:r>
            <a:endParaRPr lang="en-US" sz="2000" dirty="0"/>
          </a:p>
          <a:p>
            <a:r>
              <a:rPr lang="en-US" sz="2000" dirty="0"/>
              <a:t> </a:t>
            </a:r>
          </a:p>
          <a:p>
            <a:r>
              <a:rPr lang="en-US" sz="2000" b="1" dirty="0"/>
              <a:t>Summarizing </a:t>
            </a:r>
            <a:r>
              <a:rPr lang="en-US" sz="2000" dirty="0"/>
              <a:t>the ideas of others accurately is a fundamental element of academic writing. Summarizing is a powerful metacognitive skill that enables readers and writers to synthesize a text’s meaning.  It integrates the results of previous reading processes students have engaged in and helps them further understand major ideas and the relationships among them.</a:t>
            </a:r>
          </a:p>
          <a:p>
            <a:r>
              <a:rPr lang="en-US" sz="2000" dirty="0"/>
              <a:t> </a:t>
            </a:r>
          </a:p>
          <a:p>
            <a:r>
              <a:rPr lang="en-US" sz="2000" dirty="0"/>
              <a:t>Some options summarizing the Rifkin article are the following:</a:t>
            </a:r>
          </a:p>
          <a:p>
            <a:r>
              <a:rPr lang="en-US" sz="2000" dirty="0"/>
              <a:t> </a:t>
            </a:r>
          </a:p>
          <a:p>
            <a:pPr lvl="0"/>
            <a:r>
              <a:rPr lang="en-US" sz="2000" dirty="0"/>
              <a:t>Use the annotations you made from the left margins and/or the descriptive outlining activity to construct a summary using your knowledge of the author’s structure of the text.</a:t>
            </a:r>
          </a:p>
          <a:p>
            <a:r>
              <a:rPr lang="en-US" sz="2000" dirty="0"/>
              <a:t> </a:t>
            </a:r>
          </a:p>
          <a:p>
            <a:pPr lvl="0"/>
            <a:r>
              <a:rPr lang="en-US" sz="2000" dirty="0"/>
              <a:t>Work in groups to summarize a main part of the text. Then create with the entire class a coherent paragraph that summarizes all the main points of the text.</a:t>
            </a:r>
          </a:p>
          <a:p>
            <a:r>
              <a:rPr lang="en-US" dirty="0"/>
              <a:t> </a:t>
            </a:r>
          </a:p>
        </p:txBody>
      </p:sp>
    </p:spTree>
    <p:extLst>
      <p:ext uri="{BB962C8B-B14F-4D97-AF65-F5344CB8AC3E}">
        <p14:creationId xmlns:p14="http://schemas.microsoft.com/office/powerpoint/2010/main" val="28750596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86000" y="1028343"/>
            <a:ext cx="4572000" cy="4801314"/>
          </a:xfrm>
          <a:prstGeom prst="rect">
            <a:avLst/>
          </a:prstGeom>
        </p:spPr>
        <p:txBody>
          <a:bodyPr>
            <a:spAutoFit/>
          </a:bodyPr>
          <a:lstStyle/>
          <a:p>
            <a:r>
              <a:rPr lang="en-US" b="1" dirty="0"/>
              <a:t>Text—“Three Ways to Persuade”</a:t>
            </a:r>
            <a:endParaRPr lang="en-US" dirty="0"/>
          </a:p>
          <a:p>
            <a:r>
              <a:rPr lang="en-US" dirty="0"/>
              <a:t> </a:t>
            </a:r>
          </a:p>
          <a:p>
            <a:r>
              <a:rPr lang="en-US" dirty="0"/>
              <a:t>Reading Rhetorically</a:t>
            </a:r>
          </a:p>
          <a:p>
            <a:r>
              <a:rPr lang="en-US" b="1" dirty="0"/>
              <a:t> </a:t>
            </a:r>
            <a:endParaRPr lang="en-US" dirty="0"/>
          </a:p>
          <a:p>
            <a:r>
              <a:rPr lang="en-US" b="1" dirty="0" err="1"/>
              <a:t>Prereading</a:t>
            </a:r>
            <a:endParaRPr lang="en-US" dirty="0"/>
          </a:p>
          <a:p>
            <a:r>
              <a:rPr lang="en-US" dirty="0"/>
              <a:t> </a:t>
            </a:r>
          </a:p>
          <a:p>
            <a:r>
              <a:rPr lang="en-US" b="1" dirty="0"/>
              <a:t>Activity 1:</a:t>
            </a:r>
            <a:r>
              <a:rPr lang="en-US" dirty="0"/>
              <a:t> </a:t>
            </a:r>
            <a:r>
              <a:rPr lang="en-US" b="1" dirty="0"/>
              <a:t>Getting Ready to Read</a:t>
            </a:r>
            <a:endParaRPr lang="en-US" dirty="0"/>
          </a:p>
          <a:p>
            <a:r>
              <a:rPr lang="en-US" dirty="0"/>
              <a:t> </a:t>
            </a:r>
          </a:p>
          <a:p>
            <a:r>
              <a:rPr lang="en-US" dirty="0"/>
              <a:t>Consider the title and the subheads in the article “Three Ways to Persuade” by John R. </a:t>
            </a:r>
            <a:r>
              <a:rPr lang="en-US" dirty="0" err="1"/>
              <a:t>Edlund</a:t>
            </a:r>
            <a:r>
              <a:rPr lang="en-US" dirty="0"/>
              <a:t>. What is this article about? What do the three terms “ethos,” “logos,” and “pathos” mean? Now read the whole article, thinking briefly about the discussion questions at the end of each section. When you finish the article, engage in the option assigned by your teacher.</a:t>
            </a:r>
          </a:p>
        </p:txBody>
      </p:sp>
    </p:spTree>
    <p:extLst>
      <p:ext uri="{BB962C8B-B14F-4D97-AF65-F5344CB8AC3E}">
        <p14:creationId xmlns:p14="http://schemas.microsoft.com/office/powerpoint/2010/main" val="124658058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14400" y="914400"/>
            <a:ext cx="6934200" cy="3785652"/>
          </a:xfrm>
          <a:prstGeom prst="rect">
            <a:avLst/>
          </a:prstGeom>
        </p:spPr>
        <p:txBody>
          <a:bodyPr wrap="square">
            <a:spAutoFit/>
          </a:bodyPr>
          <a:lstStyle/>
          <a:p>
            <a:r>
              <a:rPr lang="en-US" sz="2400" b="1" dirty="0"/>
              <a:t>Responding</a:t>
            </a:r>
            <a:r>
              <a:rPr lang="en-US" sz="2400" dirty="0"/>
              <a:t> gives you the opportunity to articulate your personal reactions to the text. Possible ways to respond to the text are the following:</a:t>
            </a:r>
          </a:p>
          <a:p>
            <a:r>
              <a:rPr lang="en-US" sz="2400" dirty="0"/>
              <a:t> </a:t>
            </a:r>
          </a:p>
          <a:p>
            <a:pPr lvl="0"/>
            <a:r>
              <a:rPr lang="en-US" sz="2400" dirty="0"/>
              <a:t>Revisit the reflections you made in the right margin when you annotated the text, and write a paragraph based on your experiences and opinions.</a:t>
            </a:r>
          </a:p>
          <a:p>
            <a:r>
              <a:rPr lang="en-US" sz="2400" dirty="0"/>
              <a:t> </a:t>
            </a:r>
          </a:p>
          <a:p>
            <a:r>
              <a:rPr lang="en-US" sz="2400" dirty="0"/>
              <a:t>Write open-ended questions that can be used as the basis for a class discussion</a:t>
            </a:r>
          </a:p>
        </p:txBody>
      </p:sp>
    </p:spTree>
    <p:extLst>
      <p:ext uri="{BB962C8B-B14F-4D97-AF65-F5344CB8AC3E}">
        <p14:creationId xmlns:p14="http://schemas.microsoft.com/office/powerpoint/2010/main" val="28958475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0" y="1720840"/>
            <a:ext cx="4572000" cy="3785652"/>
          </a:xfrm>
          <a:prstGeom prst="rect">
            <a:avLst/>
          </a:prstGeom>
        </p:spPr>
        <p:txBody>
          <a:bodyPr>
            <a:spAutoFit/>
          </a:bodyPr>
          <a:lstStyle/>
          <a:p>
            <a:r>
              <a:rPr lang="en-US" sz="2000" b="1" dirty="0"/>
              <a:t>Responding</a:t>
            </a:r>
            <a:r>
              <a:rPr lang="en-US" sz="2000" dirty="0"/>
              <a:t> gives you the opportunity to articulate your personal reactions to the text. Possible ways to respond to the text are the following:</a:t>
            </a:r>
          </a:p>
          <a:p>
            <a:r>
              <a:rPr lang="en-US" sz="2000" dirty="0"/>
              <a:t> </a:t>
            </a:r>
          </a:p>
          <a:p>
            <a:pPr lvl="0"/>
            <a:r>
              <a:rPr lang="en-US" sz="2000" dirty="0"/>
              <a:t>Revisit the reflections you made in the right margin when you annotated the text, and write a paragraph based on your experiences and opinions.</a:t>
            </a:r>
          </a:p>
          <a:p>
            <a:r>
              <a:rPr lang="en-US" sz="2000" dirty="0"/>
              <a:t> </a:t>
            </a:r>
          </a:p>
          <a:p>
            <a:r>
              <a:rPr lang="en-US" sz="2000" dirty="0"/>
              <a:t>Write open-ended questions that can be used as the basis for a class discussion</a:t>
            </a:r>
          </a:p>
        </p:txBody>
      </p:sp>
    </p:spTree>
    <p:extLst>
      <p:ext uri="{BB962C8B-B14F-4D97-AF65-F5344CB8AC3E}">
        <p14:creationId xmlns:p14="http://schemas.microsoft.com/office/powerpoint/2010/main" val="2112215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52400"/>
            <a:ext cx="9144000" cy="2677656"/>
          </a:xfrm>
          <a:prstGeom prst="rect">
            <a:avLst/>
          </a:prstGeom>
        </p:spPr>
        <p:txBody>
          <a:bodyPr wrap="square">
            <a:spAutoFit/>
          </a:bodyPr>
          <a:lstStyle/>
          <a:p>
            <a:r>
              <a:rPr lang="en-US" sz="2400" b="1" dirty="0"/>
              <a:t>Activity 14: Thinking Critically</a:t>
            </a:r>
            <a:endParaRPr lang="en-US" sz="2400" dirty="0"/>
          </a:p>
          <a:p>
            <a:r>
              <a:rPr lang="en-US" sz="2400" dirty="0"/>
              <a:t> </a:t>
            </a:r>
          </a:p>
          <a:p>
            <a:r>
              <a:rPr lang="en-US" sz="2400" dirty="0"/>
              <a:t>At this point, the concepts of ethos, logos, and pathos come back into play. From the analysis you have done so far, you should be well prepared to analyze the logic and support of the arguments, the character and intentions of the author, and the emotional effects on the reader of the language used and the details provided.</a:t>
            </a:r>
          </a:p>
        </p:txBody>
      </p:sp>
    </p:spTree>
    <p:extLst>
      <p:ext uri="{BB962C8B-B14F-4D97-AF65-F5344CB8AC3E}">
        <p14:creationId xmlns:p14="http://schemas.microsoft.com/office/powerpoint/2010/main" val="7917039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52400"/>
            <a:ext cx="9144000" cy="6740306"/>
          </a:xfrm>
          <a:prstGeom prst="rect">
            <a:avLst/>
          </a:prstGeom>
        </p:spPr>
        <p:txBody>
          <a:bodyPr wrap="square">
            <a:spAutoFit/>
          </a:bodyPr>
          <a:lstStyle/>
          <a:p>
            <a:r>
              <a:rPr lang="en-US" sz="2400" dirty="0"/>
              <a:t> </a:t>
            </a:r>
          </a:p>
          <a:p>
            <a:r>
              <a:rPr lang="en-US" sz="2400" b="1" dirty="0"/>
              <a:t>Questions about the Writer (Ethos)</a:t>
            </a:r>
            <a:endParaRPr lang="en-US" sz="2400" dirty="0"/>
          </a:p>
          <a:p>
            <a:r>
              <a:rPr lang="en-US" sz="2400" dirty="0"/>
              <a:t> </a:t>
            </a:r>
          </a:p>
          <a:p>
            <a:pPr lvl="0"/>
            <a:r>
              <a:rPr lang="en-US" sz="2400" dirty="0"/>
              <a:t>Who is Rifkin? If you have not done so already, do an Internet search to find out something about him. What is his profession? What does he usually write about? Does everybody agree with him? Do the facts you find about his life, his credentials, and his interests make him more credible to you? Less credible?</a:t>
            </a:r>
          </a:p>
          <a:p>
            <a:pPr lvl="0"/>
            <a:r>
              <a:rPr lang="en-US" sz="2400" dirty="0"/>
              <a:t>Pick one of the studies Rifkin mentions, and try to find out more. Is Rifkin’s description of the study accurate?</a:t>
            </a:r>
          </a:p>
          <a:p>
            <a:r>
              <a:rPr lang="en-US" sz="2400" dirty="0"/>
              <a:t> </a:t>
            </a:r>
          </a:p>
          <a:p>
            <a:pPr lvl="0"/>
            <a:r>
              <a:rPr lang="en-US" sz="2400" dirty="0"/>
              <a:t>Does Rifkin have the right background to speak with authority on this subject?</a:t>
            </a:r>
          </a:p>
          <a:p>
            <a:r>
              <a:rPr lang="en-US" sz="2400" dirty="0"/>
              <a:t> </a:t>
            </a:r>
          </a:p>
          <a:p>
            <a:pPr lvl="0"/>
            <a:r>
              <a:rPr lang="en-US" sz="2400" dirty="0"/>
              <a:t>What does the author’s style and language tell you about him?</a:t>
            </a:r>
          </a:p>
          <a:p>
            <a:r>
              <a:rPr lang="en-US" sz="2400" dirty="0"/>
              <a:t> </a:t>
            </a:r>
          </a:p>
          <a:p>
            <a:pPr lvl="0"/>
            <a:r>
              <a:rPr lang="en-US" sz="2400" dirty="0"/>
              <a:t>Do you trust this author? Do you think this author is deceptive? Why or why not?</a:t>
            </a:r>
          </a:p>
        </p:txBody>
      </p:sp>
    </p:spTree>
    <p:extLst>
      <p:ext uri="{BB962C8B-B14F-4D97-AF65-F5344CB8AC3E}">
        <p14:creationId xmlns:p14="http://schemas.microsoft.com/office/powerpoint/2010/main" val="16398666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10-23 at 5.52.3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 y="152400"/>
            <a:ext cx="9083040" cy="7315200"/>
          </a:xfrm>
          <a:prstGeom prst="rect">
            <a:avLst/>
          </a:prstGeom>
        </p:spPr>
      </p:pic>
    </p:spTree>
    <p:extLst>
      <p:ext uri="{BB962C8B-B14F-4D97-AF65-F5344CB8AC3E}">
        <p14:creationId xmlns:p14="http://schemas.microsoft.com/office/powerpoint/2010/main" val="28754116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10-23 at 5.58.0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736845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10-23 at 5.55.0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7239000"/>
          </a:xfrm>
          <a:prstGeom prst="rect">
            <a:avLst/>
          </a:prstGeom>
        </p:spPr>
      </p:pic>
    </p:spTree>
    <p:extLst>
      <p:ext uri="{BB962C8B-B14F-4D97-AF65-F5344CB8AC3E}">
        <p14:creationId xmlns:p14="http://schemas.microsoft.com/office/powerpoint/2010/main" val="30769888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28800" y="76201"/>
            <a:ext cx="5029200" cy="4985980"/>
          </a:xfrm>
          <a:prstGeom prst="rect">
            <a:avLst/>
          </a:prstGeom>
        </p:spPr>
        <p:txBody>
          <a:bodyPr wrap="square">
            <a:spAutoFit/>
          </a:bodyPr>
          <a:lstStyle/>
          <a:p>
            <a:r>
              <a:rPr lang="en-US" dirty="0"/>
              <a:t> </a:t>
            </a:r>
          </a:p>
          <a:p>
            <a:r>
              <a:rPr lang="en-US" sz="2000" b="1" dirty="0"/>
              <a:t>Questions about Logic (Logos)</a:t>
            </a:r>
            <a:endParaRPr lang="en-US" sz="2000" dirty="0"/>
          </a:p>
          <a:p>
            <a:r>
              <a:rPr lang="en-US" sz="2000" dirty="0"/>
              <a:t> </a:t>
            </a:r>
          </a:p>
          <a:p>
            <a:pPr lvl="0"/>
            <a:r>
              <a:rPr lang="en-US" sz="2000" dirty="0"/>
              <a:t>Locate major claims and assertions you have identified in your previous analysis and ask yourself:  Do I agree with Rifkin’s claim that …?</a:t>
            </a:r>
          </a:p>
          <a:p>
            <a:r>
              <a:rPr lang="en-US" sz="2000" dirty="0"/>
              <a:t> </a:t>
            </a:r>
          </a:p>
          <a:p>
            <a:pPr lvl="0"/>
            <a:r>
              <a:rPr lang="en-US" sz="2000" dirty="0"/>
              <a:t>Look at support for major claims and ask yourself:  Is there any claim that appears to be weak or unsupported? Which one and why?</a:t>
            </a:r>
          </a:p>
          <a:p>
            <a:r>
              <a:rPr lang="en-US" sz="2000" dirty="0"/>
              <a:t> </a:t>
            </a:r>
          </a:p>
          <a:p>
            <a:pPr lvl="0"/>
            <a:r>
              <a:rPr lang="en-US" sz="2000" dirty="0"/>
              <a:t>Can you think of counterarguments that the author does not deal with?</a:t>
            </a:r>
          </a:p>
          <a:p>
            <a:r>
              <a:rPr lang="en-US" sz="2000" dirty="0"/>
              <a:t> </a:t>
            </a:r>
          </a:p>
          <a:p>
            <a:pPr lvl="0"/>
            <a:r>
              <a:rPr lang="en-US" sz="2000" dirty="0"/>
              <a:t>Do you think Rifkin has left something out on purpose? Why or why not?</a:t>
            </a:r>
          </a:p>
        </p:txBody>
      </p:sp>
    </p:spTree>
    <p:extLst>
      <p:ext uri="{BB962C8B-B14F-4D97-AF65-F5344CB8AC3E}">
        <p14:creationId xmlns:p14="http://schemas.microsoft.com/office/powerpoint/2010/main" val="27104265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76400" y="304800"/>
            <a:ext cx="6096000" cy="6524863"/>
          </a:xfrm>
          <a:prstGeom prst="rect">
            <a:avLst/>
          </a:prstGeom>
        </p:spPr>
        <p:txBody>
          <a:bodyPr wrap="square">
            <a:spAutoFit/>
          </a:bodyPr>
          <a:lstStyle/>
          <a:p>
            <a:r>
              <a:rPr lang="en-US" sz="2000" b="1" dirty="0"/>
              <a:t>Questions about Emotions (Pathos)</a:t>
            </a:r>
            <a:endParaRPr lang="en-US" sz="2000" dirty="0"/>
          </a:p>
          <a:p>
            <a:r>
              <a:rPr lang="en-US" sz="2000" dirty="0"/>
              <a:t> </a:t>
            </a:r>
          </a:p>
          <a:p>
            <a:pPr lvl="0"/>
            <a:r>
              <a:rPr lang="en-US" sz="2000" dirty="0"/>
              <a:t>Rifkin says that Germany is encouraging farmers to give pigs human contact and toys. Does this fact have an emotional impact on the reader? If so, what triggers it? What are some other passages that have an emotional effect?</a:t>
            </a:r>
          </a:p>
          <a:p>
            <a:r>
              <a:rPr lang="en-US" sz="2000" dirty="0"/>
              <a:t> </a:t>
            </a:r>
          </a:p>
          <a:p>
            <a:pPr lvl="0"/>
            <a:r>
              <a:rPr lang="en-US" sz="2000" dirty="0"/>
              <a:t>Rifkin calls his essay “A Change of Heart about Animals.” Does this imply that the scientific discoveries he summarizes here should change how we feel about animals?</a:t>
            </a:r>
          </a:p>
          <a:p>
            <a:r>
              <a:rPr lang="en-US" sz="2000" dirty="0"/>
              <a:t> </a:t>
            </a:r>
          </a:p>
          <a:p>
            <a:pPr lvl="0"/>
            <a:r>
              <a:rPr lang="en-US" sz="2000" dirty="0"/>
              <a:t>Does this piece affect you emotionally? Which parts?</a:t>
            </a:r>
          </a:p>
          <a:p>
            <a:r>
              <a:rPr lang="en-US" sz="2000" dirty="0"/>
              <a:t> </a:t>
            </a:r>
          </a:p>
          <a:p>
            <a:pPr lvl="0"/>
            <a:r>
              <a:rPr lang="en-US" sz="2000" dirty="0"/>
              <a:t>Do you think Rifkin is trying to manipulate your emotions?  How?</a:t>
            </a:r>
          </a:p>
          <a:p>
            <a:r>
              <a:rPr lang="en-US" sz="2000" dirty="0"/>
              <a:t> </a:t>
            </a:r>
          </a:p>
          <a:p>
            <a:pPr lvl="0"/>
            <a:r>
              <a:rPr lang="en-US" sz="2000" dirty="0"/>
              <a:t>Do your emotions conflict with your logical interpretation of the arguments?  In what ways?</a:t>
            </a:r>
          </a:p>
          <a:p>
            <a:r>
              <a:rPr lang="en-US" dirty="0"/>
              <a:t> </a:t>
            </a:r>
          </a:p>
        </p:txBody>
      </p:sp>
    </p:spTree>
    <p:extLst>
      <p:ext uri="{BB962C8B-B14F-4D97-AF65-F5344CB8AC3E}">
        <p14:creationId xmlns:p14="http://schemas.microsoft.com/office/powerpoint/2010/main" val="7725445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52400"/>
            <a:ext cx="9144000" cy="6370974"/>
          </a:xfrm>
          <a:prstGeom prst="rect">
            <a:avLst/>
          </a:prstGeom>
        </p:spPr>
        <p:txBody>
          <a:bodyPr wrap="square">
            <a:spAutoFit/>
          </a:bodyPr>
          <a:lstStyle/>
          <a:p>
            <a:r>
              <a:rPr lang="en-US" sz="2400" b="1" dirty="0"/>
              <a:t>Text—“Hooked on a Myth: Do Fish Feel Pain?”</a:t>
            </a:r>
            <a:endParaRPr lang="en-US" sz="2400" dirty="0"/>
          </a:p>
          <a:p>
            <a:r>
              <a:rPr lang="en-US" sz="2400" dirty="0"/>
              <a:t> </a:t>
            </a:r>
          </a:p>
          <a:p>
            <a:r>
              <a:rPr lang="en-US" sz="2400" b="1" dirty="0" err="1"/>
              <a:t>Prereading</a:t>
            </a:r>
            <a:endParaRPr lang="en-US" sz="2400" dirty="0"/>
          </a:p>
          <a:p>
            <a:r>
              <a:rPr lang="en-US" sz="2400" dirty="0"/>
              <a:t> </a:t>
            </a:r>
          </a:p>
          <a:p>
            <a:r>
              <a:rPr lang="en-US" sz="2400" b="1" dirty="0"/>
              <a:t>Activity 15: Surveying the Text (Braithwaite)</a:t>
            </a:r>
            <a:endParaRPr lang="en-US" sz="2400" dirty="0"/>
          </a:p>
          <a:p>
            <a:r>
              <a:rPr lang="en-US" sz="2400" dirty="0"/>
              <a:t> </a:t>
            </a:r>
          </a:p>
          <a:p>
            <a:r>
              <a:rPr lang="en-US" sz="2400" dirty="0"/>
              <a:t>The following questions, applied to the Rifkin article above, are equally relevant here:</a:t>
            </a:r>
          </a:p>
          <a:p>
            <a:r>
              <a:rPr lang="en-US" sz="2400" dirty="0"/>
              <a:t> </a:t>
            </a:r>
          </a:p>
          <a:p>
            <a:pPr lvl="0"/>
            <a:r>
              <a:rPr lang="en-US" sz="2400" dirty="0"/>
              <a:t>Where and when was this article published?</a:t>
            </a:r>
          </a:p>
          <a:p>
            <a:r>
              <a:rPr lang="en-US" sz="2400" dirty="0"/>
              <a:t> </a:t>
            </a:r>
          </a:p>
          <a:p>
            <a:pPr lvl="0"/>
            <a:r>
              <a:rPr lang="en-US" sz="2400" dirty="0"/>
              <a:t>Who wrote the article? Do you know anything about this writer? (Hint: Look at the beginning of the article.) How could you find out more? Is this writer more or less credible than Jeremy Rifkin?</a:t>
            </a:r>
          </a:p>
          <a:p>
            <a:r>
              <a:rPr lang="en-US" sz="2400" dirty="0"/>
              <a:t> </a:t>
            </a:r>
          </a:p>
          <a:p>
            <a:pPr lvl="0"/>
            <a:r>
              <a:rPr lang="en-US" sz="2400" dirty="0"/>
              <a:t>What is title of the article? The subtitle? What do these words tell you about what the article might say? Can you make some predictions?</a:t>
            </a:r>
          </a:p>
        </p:txBody>
      </p:sp>
    </p:spTree>
    <p:extLst>
      <p:ext uri="{BB962C8B-B14F-4D97-AF65-F5344CB8AC3E}">
        <p14:creationId xmlns:p14="http://schemas.microsoft.com/office/powerpoint/2010/main" val="38023122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1305342"/>
            <a:ext cx="4572000" cy="4247317"/>
          </a:xfrm>
          <a:prstGeom prst="rect">
            <a:avLst/>
          </a:prstGeom>
        </p:spPr>
        <p:txBody>
          <a:bodyPr>
            <a:spAutoFit/>
          </a:bodyPr>
          <a:lstStyle/>
          <a:p>
            <a:r>
              <a:rPr lang="en-US" b="1" dirty="0"/>
              <a:t>Option 1: </a:t>
            </a:r>
            <a:r>
              <a:rPr lang="en-US" b="1" dirty="0" err="1"/>
              <a:t>Quickwrite</a:t>
            </a:r>
            <a:endParaRPr lang="en-US" dirty="0"/>
          </a:p>
          <a:p>
            <a:r>
              <a:rPr lang="en-US" dirty="0"/>
              <a:t> </a:t>
            </a:r>
          </a:p>
          <a:p>
            <a:r>
              <a:rPr lang="en-US" dirty="0"/>
              <a:t>Think of something you tried to persuade a parent, teacher, or friend to do or believe. It might have been to buy or pay for something, to change a due date or a grade, to change a rule or decision, to go somewhere, or some other issue. What kinds of arguments did you use? Did you use logic? Did you use evidence to support your request? Did you try to present your own character in a way that would make your case more believable? Did you try to engage the emotions of your audience? Write a short description of your efforts to persuade your audience in this case.</a:t>
            </a:r>
          </a:p>
        </p:txBody>
      </p:sp>
    </p:spTree>
    <p:extLst>
      <p:ext uri="{BB962C8B-B14F-4D97-AF65-F5344CB8AC3E}">
        <p14:creationId xmlns:p14="http://schemas.microsoft.com/office/powerpoint/2010/main" val="1074163812"/>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741644"/>
            <a:ext cx="9144000" cy="8679296"/>
          </a:xfrm>
          <a:prstGeom prst="rect">
            <a:avLst/>
          </a:prstGeom>
        </p:spPr>
        <p:txBody>
          <a:bodyPr wrap="square">
            <a:spAutoFit/>
          </a:bodyPr>
          <a:lstStyle/>
          <a:p>
            <a:endParaRPr lang="en-US" b="1" dirty="0" smtClean="0"/>
          </a:p>
          <a:p>
            <a:endParaRPr lang="en-US" b="1" dirty="0"/>
          </a:p>
          <a:p>
            <a:endParaRPr lang="en-US" b="1" dirty="0" smtClean="0"/>
          </a:p>
          <a:p>
            <a:endParaRPr lang="en-US" b="1" dirty="0"/>
          </a:p>
          <a:p>
            <a:endParaRPr lang="en-US" b="1" dirty="0" smtClean="0"/>
          </a:p>
          <a:p>
            <a:endParaRPr lang="en-US" b="1" dirty="0"/>
          </a:p>
          <a:p>
            <a:endParaRPr lang="en-US" b="1" dirty="0" smtClean="0"/>
          </a:p>
          <a:p>
            <a:r>
              <a:rPr lang="en-US" sz="2400" b="1" dirty="0" smtClean="0"/>
              <a:t>Activity </a:t>
            </a:r>
            <a:r>
              <a:rPr lang="en-US" sz="2400" b="1" dirty="0"/>
              <a:t>16: Understanding Key Vocabulary</a:t>
            </a:r>
            <a:endParaRPr lang="en-US" sz="2400" dirty="0"/>
          </a:p>
          <a:p>
            <a:r>
              <a:rPr lang="en-US" sz="2400" dirty="0"/>
              <a:t> </a:t>
            </a:r>
          </a:p>
          <a:p>
            <a:r>
              <a:rPr lang="en-US" sz="2400" dirty="0"/>
              <a:t>Look at this list before reading the article. Because the article is written for non-scientists, it defines many of these words in the text.</a:t>
            </a:r>
          </a:p>
          <a:p>
            <a:r>
              <a:rPr lang="en-US" sz="2400" dirty="0"/>
              <a:t> </a:t>
            </a:r>
          </a:p>
          <a:p>
            <a:pPr lvl="0"/>
            <a:r>
              <a:rPr lang="en-US" sz="2400" dirty="0" err="1"/>
              <a:t>nociceptors</a:t>
            </a:r>
            <a:r>
              <a:rPr lang="en-US" sz="2400" dirty="0"/>
              <a:t> (¶ 3): nerve endings that detect damage and cause feelings of pain</a:t>
            </a:r>
          </a:p>
          <a:p>
            <a:r>
              <a:rPr lang="en-US" sz="2400" dirty="0"/>
              <a:t> </a:t>
            </a:r>
          </a:p>
          <a:p>
            <a:pPr lvl="0"/>
            <a:r>
              <a:rPr lang="en-US" sz="2400" dirty="0"/>
              <a:t>trigeminal nerve (¶ 3): the main nerve for the face in all vertebrates</a:t>
            </a:r>
          </a:p>
          <a:p>
            <a:r>
              <a:rPr lang="en-US" sz="2400" dirty="0"/>
              <a:t> </a:t>
            </a:r>
          </a:p>
          <a:p>
            <a:pPr lvl="0"/>
            <a:r>
              <a:rPr lang="en-US" sz="2400" dirty="0"/>
              <a:t>vertebrates  (¶ 3): animals with a spine</a:t>
            </a:r>
          </a:p>
          <a:p>
            <a:r>
              <a:rPr lang="en-US" sz="2400" dirty="0"/>
              <a:t> </a:t>
            </a:r>
          </a:p>
          <a:p>
            <a:pPr lvl="0"/>
            <a:r>
              <a:rPr lang="en-US" sz="2400" dirty="0"/>
              <a:t>A-delta and C fibers (¶ 3): types of </a:t>
            </a:r>
            <a:r>
              <a:rPr lang="en-US" sz="2400" dirty="0" err="1"/>
              <a:t>nociceptors</a:t>
            </a:r>
            <a:endParaRPr lang="en-US" sz="2400" dirty="0"/>
          </a:p>
          <a:p>
            <a:r>
              <a:rPr lang="en-US" sz="2400" dirty="0"/>
              <a:t> </a:t>
            </a:r>
          </a:p>
          <a:p>
            <a:pPr lvl="0"/>
            <a:r>
              <a:rPr lang="en-US" sz="2400" dirty="0"/>
              <a:t>noxious (¶ 5): harmful, poisonous or unpleasant</a:t>
            </a:r>
          </a:p>
          <a:p>
            <a:r>
              <a:rPr lang="en-US" dirty="0"/>
              <a:t> </a:t>
            </a:r>
          </a:p>
          <a:p>
            <a:pPr lvl="0"/>
            <a:endParaRPr lang="en-US" dirty="0"/>
          </a:p>
          <a:p>
            <a:pPr lvl="0"/>
            <a:endParaRPr lang="en-US" dirty="0" smtClean="0"/>
          </a:p>
          <a:p>
            <a:pPr lvl="0"/>
            <a:endParaRPr lang="en-US" dirty="0"/>
          </a:p>
        </p:txBody>
      </p:sp>
    </p:spTree>
    <p:extLst>
      <p:ext uri="{BB962C8B-B14F-4D97-AF65-F5344CB8AC3E}">
        <p14:creationId xmlns:p14="http://schemas.microsoft.com/office/powerpoint/2010/main" val="1753195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52400"/>
            <a:ext cx="9144000" cy="4893647"/>
          </a:xfrm>
          <a:prstGeom prst="rect">
            <a:avLst/>
          </a:prstGeom>
        </p:spPr>
        <p:txBody>
          <a:bodyPr wrap="square">
            <a:spAutoFit/>
          </a:bodyPr>
          <a:lstStyle/>
          <a:p>
            <a:pPr lvl="0"/>
            <a:r>
              <a:rPr lang="en-US" sz="2400" dirty="0"/>
              <a:t>adverse behavior  (¶ 5): contrary,  harmful or unfavorable</a:t>
            </a:r>
          </a:p>
          <a:p>
            <a:r>
              <a:rPr lang="en-US" sz="2400" dirty="0"/>
              <a:t> </a:t>
            </a:r>
          </a:p>
          <a:p>
            <a:pPr lvl="0"/>
            <a:r>
              <a:rPr lang="en-US" sz="2400" dirty="0"/>
              <a:t>mammalian (¶ 12): an adjective describing animals that have breasts and nurse their young</a:t>
            </a:r>
          </a:p>
          <a:p>
            <a:r>
              <a:rPr lang="en-US" sz="2400" dirty="0"/>
              <a:t> </a:t>
            </a:r>
          </a:p>
          <a:p>
            <a:pPr lvl="0"/>
            <a:r>
              <a:rPr lang="en-US" sz="2400" dirty="0"/>
              <a:t>amygdala (¶ 12): part of the brain associated with emotions</a:t>
            </a:r>
          </a:p>
          <a:p>
            <a:r>
              <a:rPr lang="en-US" sz="2400" dirty="0"/>
              <a:t> </a:t>
            </a:r>
          </a:p>
          <a:p>
            <a:pPr lvl="0"/>
            <a:r>
              <a:rPr lang="en-US" sz="2400" dirty="0"/>
              <a:t>hippocampus (¶ 12): part of the brain associated with memories</a:t>
            </a:r>
          </a:p>
          <a:p>
            <a:r>
              <a:rPr lang="en-US" sz="2400" dirty="0"/>
              <a:t> </a:t>
            </a:r>
          </a:p>
          <a:p>
            <a:pPr lvl="0"/>
            <a:r>
              <a:rPr lang="en-US" sz="2400" dirty="0"/>
              <a:t>automata (¶ 13): a self-operating machine</a:t>
            </a:r>
          </a:p>
          <a:p>
            <a:r>
              <a:rPr lang="en-US" sz="2400" dirty="0"/>
              <a:t> </a:t>
            </a:r>
          </a:p>
          <a:p>
            <a:pPr lvl="0"/>
            <a:r>
              <a:rPr lang="en-US" sz="2400" dirty="0"/>
              <a:t>crustacean (¶ 17): an animal with an exoskeleton  such as a crab, shrimp, or lobster</a:t>
            </a:r>
          </a:p>
        </p:txBody>
      </p:sp>
    </p:spTree>
    <p:extLst>
      <p:ext uri="{BB962C8B-B14F-4D97-AF65-F5344CB8AC3E}">
        <p14:creationId xmlns:p14="http://schemas.microsoft.com/office/powerpoint/2010/main" val="1021850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52400"/>
            <a:ext cx="9144000" cy="5632310"/>
          </a:xfrm>
          <a:prstGeom prst="rect">
            <a:avLst/>
          </a:prstGeom>
        </p:spPr>
        <p:txBody>
          <a:bodyPr wrap="square">
            <a:spAutoFit/>
          </a:bodyPr>
          <a:lstStyle/>
          <a:p>
            <a:r>
              <a:rPr lang="en-US" sz="2400" b="1" dirty="0"/>
              <a:t>Reading</a:t>
            </a:r>
            <a:endParaRPr lang="en-US" sz="2400" dirty="0"/>
          </a:p>
          <a:p>
            <a:r>
              <a:rPr lang="en-US" sz="2400" dirty="0"/>
              <a:t> </a:t>
            </a:r>
          </a:p>
          <a:p>
            <a:r>
              <a:rPr lang="en-US" sz="2400" b="1" dirty="0"/>
              <a:t>Activity 17: Reading for Understanding (Braithwaite)</a:t>
            </a:r>
            <a:endParaRPr lang="en-US" sz="2400" dirty="0"/>
          </a:p>
          <a:p>
            <a:r>
              <a:rPr lang="en-US" sz="2400" dirty="0"/>
              <a:t> </a:t>
            </a:r>
          </a:p>
          <a:p>
            <a:r>
              <a:rPr lang="en-US" sz="2400" dirty="0"/>
              <a:t>Before reading the Braithwaite article, discuss the following questions:</a:t>
            </a:r>
          </a:p>
          <a:p>
            <a:r>
              <a:rPr lang="en-US" sz="2400" dirty="0"/>
              <a:t> </a:t>
            </a:r>
          </a:p>
          <a:p>
            <a:pPr lvl="0"/>
            <a:r>
              <a:rPr lang="en-US" sz="2400" dirty="0"/>
              <a:t>Have you ever gone fishing? Did you catch a fish? What did the fish do? How did it behave? Did you eat it?</a:t>
            </a:r>
          </a:p>
          <a:p>
            <a:r>
              <a:rPr lang="en-US" sz="2400" dirty="0"/>
              <a:t> </a:t>
            </a:r>
          </a:p>
          <a:p>
            <a:pPr lvl="0"/>
            <a:r>
              <a:rPr lang="en-US" sz="2400" dirty="0"/>
              <a:t>What other experiences have you had with live fish? Do you have an aquarium at home? Have you been to a public aquarium? What did you learn from these experiences?</a:t>
            </a:r>
          </a:p>
          <a:p>
            <a:r>
              <a:rPr lang="en-US" sz="2400" dirty="0"/>
              <a:t> </a:t>
            </a:r>
          </a:p>
          <a:p>
            <a:pPr lvl="0"/>
            <a:r>
              <a:rPr lang="en-US" sz="2400" dirty="0"/>
              <a:t>From your experiences, do you think that fish feel pain? Why or why not?</a:t>
            </a:r>
          </a:p>
        </p:txBody>
      </p:sp>
    </p:spTree>
    <p:extLst>
      <p:ext uri="{BB962C8B-B14F-4D97-AF65-F5344CB8AC3E}">
        <p14:creationId xmlns:p14="http://schemas.microsoft.com/office/powerpoint/2010/main" val="26535823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52400"/>
            <a:ext cx="9144000" cy="4278094"/>
          </a:xfrm>
          <a:prstGeom prst="rect">
            <a:avLst/>
          </a:prstGeom>
        </p:spPr>
        <p:txBody>
          <a:bodyPr wrap="square">
            <a:spAutoFit/>
          </a:bodyPr>
          <a:lstStyle/>
          <a:p>
            <a:endParaRPr lang="en-US" sz="2800" b="1" dirty="0" smtClean="0"/>
          </a:p>
          <a:p>
            <a:endParaRPr lang="en-US" sz="2800" b="1" dirty="0"/>
          </a:p>
          <a:p>
            <a:r>
              <a:rPr lang="en-US" sz="2800" b="1" dirty="0" smtClean="0"/>
              <a:t>Activity </a:t>
            </a:r>
            <a:r>
              <a:rPr lang="en-US" sz="2800" b="1" dirty="0"/>
              <a:t>18: Considering the Structure of the Text—Descriptive Outline</a:t>
            </a:r>
            <a:endParaRPr lang="en-US" sz="2800" dirty="0"/>
          </a:p>
          <a:p>
            <a:r>
              <a:rPr lang="en-US" sz="2800" dirty="0"/>
              <a:t> </a:t>
            </a:r>
          </a:p>
          <a:p>
            <a:r>
              <a:rPr lang="en-US" sz="2800" dirty="0"/>
              <a:t>Do a descriptive outline of the Braithwaite text.</a:t>
            </a:r>
          </a:p>
          <a:p>
            <a:r>
              <a:rPr lang="en-US" sz="2800" dirty="0"/>
              <a:t> </a:t>
            </a:r>
          </a:p>
          <a:p>
            <a:r>
              <a:rPr lang="en-US" sz="2800" dirty="0"/>
              <a:t>Are we justified in treating fish differently from other animals?</a:t>
            </a:r>
          </a:p>
          <a:p>
            <a:r>
              <a:rPr lang="en-US" sz="2000" dirty="0"/>
              <a:t> </a:t>
            </a:r>
          </a:p>
        </p:txBody>
      </p:sp>
    </p:spTree>
    <p:extLst>
      <p:ext uri="{BB962C8B-B14F-4D97-AF65-F5344CB8AC3E}">
        <p14:creationId xmlns:p14="http://schemas.microsoft.com/office/powerpoint/2010/main" val="20204202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52400"/>
            <a:ext cx="9144000" cy="5878533"/>
          </a:xfrm>
          <a:prstGeom prst="rect">
            <a:avLst/>
          </a:prstGeom>
        </p:spPr>
        <p:txBody>
          <a:bodyPr wrap="square">
            <a:spAutoFit/>
          </a:bodyPr>
          <a:lstStyle/>
          <a:p>
            <a:r>
              <a:rPr lang="en-US" sz="2800" b="1" dirty="0"/>
              <a:t>Activity 19: Analyzing Stylistic Choices</a:t>
            </a:r>
            <a:endParaRPr lang="en-US" sz="2800" dirty="0"/>
          </a:p>
          <a:p>
            <a:r>
              <a:rPr lang="en-US" sz="2800" dirty="0"/>
              <a:t> </a:t>
            </a:r>
          </a:p>
          <a:p>
            <a:r>
              <a:rPr lang="en-US" sz="2800" dirty="0"/>
              <a:t>Answer the following questions about the Braithwaite text:</a:t>
            </a:r>
          </a:p>
          <a:p>
            <a:pPr lvl="0"/>
            <a:r>
              <a:rPr lang="en-US" sz="2800" dirty="0"/>
              <a:t>What is the effect of the use of scientific terms in an article that is written for newspaper readers?</a:t>
            </a:r>
          </a:p>
          <a:p>
            <a:r>
              <a:rPr lang="en-US" sz="2800" dirty="0"/>
              <a:t> </a:t>
            </a:r>
          </a:p>
          <a:p>
            <a:pPr lvl="0"/>
            <a:r>
              <a:rPr lang="en-US" sz="2800" dirty="0"/>
              <a:t>Do these terms confuse the reader?</a:t>
            </a:r>
          </a:p>
          <a:p>
            <a:r>
              <a:rPr lang="en-US" sz="2800" dirty="0"/>
              <a:t> </a:t>
            </a:r>
          </a:p>
          <a:p>
            <a:pPr lvl="0"/>
            <a:r>
              <a:rPr lang="en-US" sz="2800" dirty="0"/>
              <a:t>Do they make the writer more credible?</a:t>
            </a:r>
          </a:p>
          <a:p>
            <a:r>
              <a:rPr lang="en-US" sz="2800" dirty="0"/>
              <a:t> </a:t>
            </a:r>
          </a:p>
          <a:p>
            <a:pPr lvl="0"/>
            <a:r>
              <a:rPr lang="en-US" sz="2800" dirty="0"/>
              <a:t>Do they help the reader understand the type of argument being made?</a:t>
            </a:r>
          </a:p>
          <a:p>
            <a:r>
              <a:rPr lang="en-US" sz="2000" dirty="0"/>
              <a:t> </a:t>
            </a:r>
          </a:p>
          <a:p>
            <a:r>
              <a:rPr lang="en-US" sz="2000" dirty="0"/>
              <a:t> </a:t>
            </a:r>
          </a:p>
        </p:txBody>
      </p:sp>
    </p:spTree>
    <p:extLst>
      <p:ext uri="{BB962C8B-B14F-4D97-AF65-F5344CB8AC3E}">
        <p14:creationId xmlns:p14="http://schemas.microsoft.com/office/powerpoint/2010/main" val="30550378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52400"/>
            <a:ext cx="9144000" cy="5262980"/>
          </a:xfrm>
          <a:prstGeom prst="rect">
            <a:avLst/>
          </a:prstGeom>
        </p:spPr>
        <p:txBody>
          <a:bodyPr wrap="square">
            <a:spAutoFit/>
          </a:bodyPr>
          <a:lstStyle/>
          <a:p>
            <a:r>
              <a:rPr lang="en-US" sz="2800" b="1" dirty="0" err="1"/>
              <a:t>Postreading</a:t>
            </a:r>
            <a:endParaRPr lang="en-US" sz="2800" dirty="0"/>
          </a:p>
          <a:p>
            <a:r>
              <a:rPr lang="en-US" sz="2800" b="1" dirty="0"/>
              <a:t> </a:t>
            </a:r>
            <a:endParaRPr lang="en-US" sz="2800" dirty="0"/>
          </a:p>
          <a:p>
            <a:r>
              <a:rPr lang="en-US" sz="2800" b="1" dirty="0"/>
              <a:t>Activity 20</a:t>
            </a:r>
            <a:endParaRPr lang="en-US" sz="2800" dirty="0"/>
          </a:p>
          <a:p>
            <a:r>
              <a:rPr lang="en-US" sz="2800" dirty="0"/>
              <a:t> </a:t>
            </a:r>
          </a:p>
          <a:p>
            <a:r>
              <a:rPr lang="en-US" sz="2800" b="1" dirty="0"/>
              <a:t>Summarizing and Responding—</a:t>
            </a:r>
            <a:r>
              <a:rPr lang="en-US" sz="2800" b="1" dirty="0" err="1"/>
              <a:t>Quickwrite</a:t>
            </a:r>
            <a:endParaRPr lang="en-US" sz="2800" dirty="0"/>
          </a:p>
          <a:p>
            <a:r>
              <a:rPr lang="en-US" sz="2800" dirty="0"/>
              <a:t> </a:t>
            </a:r>
          </a:p>
          <a:p>
            <a:r>
              <a:rPr lang="en-US" sz="2800" dirty="0"/>
              <a:t>Summarize the article in your own words, answering the following questions:</a:t>
            </a:r>
          </a:p>
          <a:p>
            <a:r>
              <a:rPr lang="en-US" sz="2800" dirty="0"/>
              <a:t> </a:t>
            </a:r>
          </a:p>
          <a:p>
            <a:r>
              <a:rPr lang="en-US" sz="2800" dirty="0"/>
              <a:t>Why does Victoria Braithwaite think that we should treat fish more like the way we treat other animals, such as birds and mammals?  Do you agree? Why or why not?</a:t>
            </a:r>
          </a:p>
        </p:txBody>
      </p:sp>
    </p:spTree>
    <p:extLst>
      <p:ext uri="{BB962C8B-B14F-4D97-AF65-F5344CB8AC3E}">
        <p14:creationId xmlns:p14="http://schemas.microsoft.com/office/powerpoint/2010/main" val="35414299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52400"/>
            <a:ext cx="9144000" cy="7109637"/>
          </a:xfrm>
          <a:prstGeom prst="rect">
            <a:avLst/>
          </a:prstGeom>
        </p:spPr>
        <p:txBody>
          <a:bodyPr wrap="square">
            <a:spAutoFit/>
          </a:bodyPr>
          <a:lstStyle/>
          <a:p>
            <a:r>
              <a:rPr lang="en-US" sz="2400" b="1" dirty="0"/>
              <a:t>Text—“Of Primates and Personhood: Will According Rights and</a:t>
            </a:r>
            <a:endParaRPr lang="en-US" sz="2400" dirty="0"/>
          </a:p>
          <a:p>
            <a:r>
              <a:rPr lang="en-US" sz="2400" b="1" dirty="0"/>
              <a:t>‘Dignity’ to Nonhuman Organisms Halt Research?”</a:t>
            </a:r>
            <a:endParaRPr lang="en-US" sz="2400" dirty="0"/>
          </a:p>
          <a:p>
            <a:r>
              <a:rPr lang="en-US" sz="2400" dirty="0"/>
              <a:t> </a:t>
            </a:r>
          </a:p>
          <a:p>
            <a:r>
              <a:rPr lang="en-US" sz="2400" b="1" dirty="0" smtClean="0"/>
              <a:t>Reading</a:t>
            </a:r>
            <a:endParaRPr lang="en-US" sz="2400" dirty="0"/>
          </a:p>
          <a:p>
            <a:r>
              <a:rPr lang="en-US" sz="2400" b="1" dirty="0"/>
              <a:t>Activity 21: Reading for Understanding</a:t>
            </a:r>
            <a:endParaRPr lang="en-US" sz="2400" dirty="0"/>
          </a:p>
          <a:p>
            <a:r>
              <a:rPr lang="en-US" sz="2400" dirty="0"/>
              <a:t> </a:t>
            </a:r>
          </a:p>
          <a:p>
            <a:r>
              <a:rPr lang="en-US" sz="2400" dirty="0"/>
              <a:t>Discuss the first part of the title, “From Primates to Personhood.”</a:t>
            </a:r>
          </a:p>
          <a:p>
            <a:r>
              <a:rPr lang="en-US" sz="2400" dirty="0"/>
              <a:t> </a:t>
            </a:r>
          </a:p>
          <a:p>
            <a:pPr lvl="0"/>
            <a:r>
              <a:rPr lang="en-US" sz="2400" dirty="0"/>
              <a:t>Have you ever seen gorillas, chimpanzees, bonobos (which are sometimes called “pygmy chimpanzees”) or orangutans, all of which are considered to be “great apes,” at a zoo? In what ways are they like humans? In what ways are they different?</a:t>
            </a:r>
          </a:p>
          <a:p>
            <a:r>
              <a:rPr lang="en-US" sz="2400" dirty="0"/>
              <a:t> </a:t>
            </a:r>
          </a:p>
          <a:p>
            <a:pPr lvl="0"/>
            <a:r>
              <a:rPr lang="en-US" sz="2400" dirty="0"/>
              <a:t>Most of us know people who treat their pets like people. What does this mean? What types of behavior characterize these pet owners?</a:t>
            </a:r>
          </a:p>
          <a:p>
            <a:r>
              <a:rPr lang="en-US" sz="2400" dirty="0"/>
              <a:t> </a:t>
            </a:r>
          </a:p>
          <a:p>
            <a:pPr lvl="0"/>
            <a:r>
              <a:rPr lang="en-US" sz="2400" dirty="0"/>
              <a:t>Do great apes deserve to be treated like people? Why or why not?</a:t>
            </a:r>
          </a:p>
          <a:p>
            <a:r>
              <a:rPr lang="en-US" sz="2400" dirty="0"/>
              <a:t> </a:t>
            </a:r>
          </a:p>
          <a:p>
            <a:pPr lvl="0"/>
            <a:r>
              <a:rPr lang="en-US" sz="2400" dirty="0"/>
              <a:t>If apes had “personhood,” would it still be okay to keep them in zoos?</a:t>
            </a:r>
          </a:p>
        </p:txBody>
      </p:sp>
    </p:spTree>
    <p:extLst>
      <p:ext uri="{BB962C8B-B14F-4D97-AF65-F5344CB8AC3E}">
        <p14:creationId xmlns:p14="http://schemas.microsoft.com/office/powerpoint/2010/main" val="18289295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52400"/>
            <a:ext cx="9144000" cy="6001642"/>
          </a:xfrm>
          <a:prstGeom prst="rect">
            <a:avLst/>
          </a:prstGeom>
        </p:spPr>
        <p:txBody>
          <a:bodyPr wrap="square">
            <a:spAutoFit/>
          </a:bodyPr>
          <a:lstStyle/>
          <a:p>
            <a:r>
              <a:rPr lang="en-US" sz="2400" b="1" dirty="0"/>
              <a:t>Activity 22: Noticing Language—Vocabulary</a:t>
            </a:r>
            <a:endParaRPr lang="en-US" sz="2400" dirty="0"/>
          </a:p>
          <a:p>
            <a:r>
              <a:rPr lang="en-US" sz="2400" dirty="0"/>
              <a:t> </a:t>
            </a:r>
          </a:p>
          <a:p>
            <a:r>
              <a:rPr lang="en-US" sz="2400" dirty="0"/>
              <a:t>Below are lists of words and phrases from the Yong article that you might not know (or might be confused about), some that are related conceptually to the module’s key concept, and some that are technical.</a:t>
            </a:r>
          </a:p>
          <a:p>
            <a:r>
              <a:rPr lang="en-US" sz="2400" dirty="0"/>
              <a:t> </a:t>
            </a:r>
          </a:p>
          <a:p>
            <a:pPr lvl="0"/>
            <a:r>
              <a:rPr lang="en-US" sz="2400" dirty="0" smtClean="0"/>
              <a:t>1. primates </a:t>
            </a:r>
            <a:r>
              <a:rPr lang="en-US" sz="2400" dirty="0"/>
              <a:t>(title): apes and monkeys</a:t>
            </a:r>
          </a:p>
          <a:p>
            <a:r>
              <a:rPr lang="en-US" sz="2400" dirty="0"/>
              <a:t> </a:t>
            </a:r>
          </a:p>
          <a:p>
            <a:pPr lvl="0"/>
            <a:r>
              <a:rPr lang="en-US" sz="2400" dirty="0" smtClean="0"/>
              <a:t>2. primatologists </a:t>
            </a:r>
            <a:r>
              <a:rPr lang="en-US" sz="2400" dirty="0"/>
              <a:t>(¶ 1): scientists who study primates.</a:t>
            </a:r>
          </a:p>
          <a:p>
            <a:r>
              <a:rPr lang="en-US" sz="2400" dirty="0"/>
              <a:t> </a:t>
            </a:r>
          </a:p>
          <a:p>
            <a:pPr lvl="0"/>
            <a:r>
              <a:rPr lang="en-US" sz="2400" dirty="0" smtClean="0"/>
              <a:t>3. schism </a:t>
            </a:r>
            <a:r>
              <a:rPr lang="en-US" sz="2400" dirty="0"/>
              <a:t>(¶ 1): a split</a:t>
            </a:r>
          </a:p>
          <a:p>
            <a:r>
              <a:rPr lang="en-US" sz="2400" dirty="0"/>
              <a:t> </a:t>
            </a:r>
          </a:p>
          <a:p>
            <a:pPr lvl="0"/>
            <a:r>
              <a:rPr lang="en-US" sz="2400" dirty="0" smtClean="0"/>
              <a:t>4. great </a:t>
            </a:r>
            <a:r>
              <a:rPr lang="en-US" sz="2400" dirty="0"/>
              <a:t>apes (¶ 1): humans, chimpanzees, bonobos  (pygmy chimpanzees) and orangutans</a:t>
            </a:r>
          </a:p>
          <a:p>
            <a:r>
              <a:rPr lang="en-US" sz="2400" dirty="0"/>
              <a:t> </a:t>
            </a:r>
          </a:p>
          <a:p>
            <a:r>
              <a:rPr lang="en-US" sz="2400" dirty="0" smtClean="0"/>
              <a:t>5. unprecedented </a:t>
            </a:r>
            <a:r>
              <a:rPr lang="en-US" sz="2400" dirty="0"/>
              <a:t>(¶ 1): without precedent; never happened before </a:t>
            </a:r>
          </a:p>
        </p:txBody>
      </p:sp>
    </p:spTree>
    <p:extLst>
      <p:ext uri="{BB962C8B-B14F-4D97-AF65-F5344CB8AC3E}">
        <p14:creationId xmlns:p14="http://schemas.microsoft.com/office/powerpoint/2010/main" val="24731449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52400"/>
            <a:ext cx="9144000" cy="5940088"/>
          </a:xfrm>
          <a:prstGeom prst="rect">
            <a:avLst/>
          </a:prstGeom>
        </p:spPr>
        <p:txBody>
          <a:bodyPr wrap="square">
            <a:spAutoFit/>
          </a:bodyPr>
          <a:lstStyle/>
          <a:p>
            <a:r>
              <a:rPr lang="en-US" sz="2000" dirty="0"/>
              <a:t> </a:t>
            </a:r>
          </a:p>
          <a:p>
            <a:pPr lvl="0"/>
            <a:r>
              <a:rPr lang="en-US" sz="2000" dirty="0" smtClean="0"/>
              <a:t>6. domain  </a:t>
            </a:r>
            <a:r>
              <a:rPr lang="en-US" sz="2000" dirty="0"/>
              <a:t>(¶ 1): a territory one rules or controls</a:t>
            </a:r>
          </a:p>
          <a:p>
            <a:r>
              <a:rPr lang="en-US" sz="2000" dirty="0"/>
              <a:t> </a:t>
            </a:r>
          </a:p>
          <a:p>
            <a:pPr lvl="0"/>
            <a:r>
              <a:rPr lang="en-US" sz="2000" dirty="0" smtClean="0"/>
              <a:t>7. implement </a:t>
            </a:r>
            <a:r>
              <a:rPr lang="en-US" sz="2000" dirty="0"/>
              <a:t>(¶ 3): put into effect</a:t>
            </a:r>
          </a:p>
          <a:p>
            <a:r>
              <a:rPr lang="en-US" sz="2000" dirty="0"/>
              <a:t> </a:t>
            </a:r>
          </a:p>
          <a:p>
            <a:pPr lvl="0"/>
            <a:r>
              <a:rPr lang="en-US" sz="2000" dirty="0" smtClean="0"/>
              <a:t>8. ventures </a:t>
            </a:r>
            <a:r>
              <a:rPr lang="en-US" sz="2000" dirty="0"/>
              <a:t>(¶ 3): businesses or projects</a:t>
            </a:r>
          </a:p>
          <a:p>
            <a:r>
              <a:rPr lang="en-US" sz="2000" dirty="0"/>
              <a:t> </a:t>
            </a:r>
          </a:p>
          <a:p>
            <a:pPr lvl="0"/>
            <a:r>
              <a:rPr lang="en-US" sz="2000" dirty="0" smtClean="0"/>
              <a:t>9. captivity </a:t>
            </a:r>
            <a:r>
              <a:rPr lang="en-US" sz="2000" dirty="0"/>
              <a:t>(¶ 3): a state of being held captive; to be captured or imprisoned</a:t>
            </a:r>
          </a:p>
          <a:p>
            <a:r>
              <a:rPr lang="en-US" sz="2000" dirty="0"/>
              <a:t> </a:t>
            </a:r>
          </a:p>
          <a:p>
            <a:pPr lvl="0"/>
            <a:r>
              <a:rPr lang="en-US" sz="2000" dirty="0" smtClean="0"/>
              <a:t>10. obligations </a:t>
            </a:r>
            <a:r>
              <a:rPr lang="en-US" sz="2000" dirty="0"/>
              <a:t>(¶ 4): duties; requirements</a:t>
            </a:r>
          </a:p>
          <a:p>
            <a:r>
              <a:rPr lang="en-US" sz="2000" dirty="0"/>
              <a:t> </a:t>
            </a:r>
          </a:p>
          <a:p>
            <a:pPr lvl="0"/>
            <a:r>
              <a:rPr lang="en-US" sz="2000" dirty="0" smtClean="0"/>
              <a:t>11. compelling </a:t>
            </a:r>
            <a:r>
              <a:rPr lang="en-US" sz="2000" dirty="0"/>
              <a:t>(¶ 4): “compelling reasons” are reasons that are so forceful  and important that they cannot be ignored</a:t>
            </a:r>
          </a:p>
          <a:p>
            <a:r>
              <a:rPr lang="en-US" sz="2000" dirty="0"/>
              <a:t> </a:t>
            </a:r>
          </a:p>
          <a:p>
            <a:pPr lvl="0"/>
            <a:r>
              <a:rPr lang="en-US" sz="2000" dirty="0" smtClean="0"/>
              <a:t>12. salvo </a:t>
            </a:r>
            <a:r>
              <a:rPr lang="en-US" sz="2000" dirty="0"/>
              <a:t>(¶ 6): a volley of gunfire;  in this case, the gunfire  is metaphorical and the word refers to opening  arguments or legal moves</a:t>
            </a:r>
          </a:p>
          <a:p>
            <a:r>
              <a:rPr lang="en-US" sz="2000" dirty="0"/>
              <a:t> </a:t>
            </a:r>
          </a:p>
          <a:p>
            <a:pPr lvl="0"/>
            <a:r>
              <a:rPr lang="en-US" sz="2000" dirty="0" smtClean="0"/>
              <a:t>13. traction </a:t>
            </a:r>
            <a:r>
              <a:rPr lang="en-US" sz="2000" dirty="0"/>
              <a:t>(¶ 6): a tire with traction  sticks to the road and can move forward; in this case the “traction” is political: people are buying the argument and making changes</a:t>
            </a:r>
            <a:r>
              <a:rPr lang="en-US" sz="2000" dirty="0" smtClean="0"/>
              <a:t>.8. </a:t>
            </a:r>
            <a:endParaRPr lang="en-US" sz="2000" dirty="0"/>
          </a:p>
        </p:txBody>
      </p:sp>
    </p:spTree>
    <p:extLst>
      <p:ext uri="{BB962C8B-B14F-4D97-AF65-F5344CB8AC3E}">
        <p14:creationId xmlns:p14="http://schemas.microsoft.com/office/powerpoint/2010/main" val="30990330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52400"/>
            <a:ext cx="9144000" cy="6124754"/>
          </a:xfrm>
          <a:prstGeom prst="rect">
            <a:avLst/>
          </a:prstGeom>
        </p:spPr>
        <p:txBody>
          <a:bodyPr wrap="square">
            <a:spAutoFit/>
          </a:bodyPr>
          <a:lstStyle/>
          <a:p>
            <a:pPr lvl="0"/>
            <a:r>
              <a:rPr lang="en-US" sz="2800" dirty="0" smtClean="0"/>
              <a:t>14. sanctuary </a:t>
            </a:r>
            <a:r>
              <a:rPr lang="en-US" sz="2800" dirty="0"/>
              <a:t>(¶ 7): a safe place</a:t>
            </a:r>
          </a:p>
          <a:p>
            <a:r>
              <a:rPr lang="en-US" sz="2800" dirty="0"/>
              <a:t> </a:t>
            </a:r>
          </a:p>
          <a:p>
            <a:pPr lvl="0"/>
            <a:r>
              <a:rPr lang="en-US" sz="2800" dirty="0" smtClean="0"/>
              <a:t>15. inroads </a:t>
            </a:r>
            <a:r>
              <a:rPr lang="en-US" sz="2800" dirty="0"/>
              <a:t>(¶ 8): advances into defended territory</a:t>
            </a:r>
          </a:p>
          <a:p>
            <a:r>
              <a:rPr lang="en-US" sz="2800" dirty="0"/>
              <a:t> </a:t>
            </a:r>
          </a:p>
          <a:p>
            <a:pPr lvl="0"/>
            <a:r>
              <a:rPr lang="en-US" sz="2800" dirty="0" smtClean="0"/>
              <a:t>16. invasive </a:t>
            </a:r>
            <a:r>
              <a:rPr lang="en-US" sz="2800" dirty="0"/>
              <a:t>(¶ 8): something that invades across a boundary, such as a border, or the skin</a:t>
            </a:r>
          </a:p>
          <a:p>
            <a:r>
              <a:rPr lang="en-US" sz="2800" dirty="0"/>
              <a:t> </a:t>
            </a:r>
          </a:p>
          <a:p>
            <a:pPr lvl="0"/>
            <a:r>
              <a:rPr lang="en-US" sz="2800" dirty="0" smtClean="0"/>
              <a:t>17. rigorously </a:t>
            </a:r>
            <a:r>
              <a:rPr lang="en-US" sz="2800" dirty="0"/>
              <a:t>(¶ 8): done with great care and precision</a:t>
            </a:r>
          </a:p>
          <a:p>
            <a:r>
              <a:rPr lang="en-US" sz="2800" dirty="0"/>
              <a:t> </a:t>
            </a:r>
          </a:p>
          <a:p>
            <a:pPr lvl="0"/>
            <a:r>
              <a:rPr lang="en-US" sz="2800" dirty="0" smtClean="0"/>
              <a:t>18. paragon </a:t>
            </a:r>
            <a:r>
              <a:rPr lang="en-US" sz="2800" dirty="0"/>
              <a:t>(¶ 9): a person or thing that is a perfect example of something, or a high point in excellence</a:t>
            </a:r>
          </a:p>
          <a:p>
            <a:r>
              <a:rPr lang="en-US" sz="2800" dirty="0"/>
              <a:t> </a:t>
            </a:r>
          </a:p>
          <a:p>
            <a:pPr lvl="0"/>
            <a:r>
              <a:rPr lang="en-US" sz="2800" dirty="0" smtClean="0"/>
              <a:t>19. unaligned </a:t>
            </a:r>
            <a:r>
              <a:rPr lang="en-US" sz="2800" dirty="0"/>
              <a:t>(¶ 9): independent, not part of a group or </a:t>
            </a:r>
            <a:r>
              <a:rPr lang="en-US" sz="2800" dirty="0" smtClean="0"/>
              <a:t>faction</a:t>
            </a:r>
            <a:endParaRPr lang="en-US" sz="2800" dirty="0"/>
          </a:p>
        </p:txBody>
      </p:sp>
    </p:spTree>
    <p:extLst>
      <p:ext uri="{BB962C8B-B14F-4D97-AF65-F5344CB8AC3E}">
        <p14:creationId xmlns:p14="http://schemas.microsoft.com/office/powerpoint/2010/main" val="37914274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1582341"/>
            <a:ext cx="4572000" cy="3693319"/>
          </a:xfrm>
          <a:prstGeom prst="rect">
            <a:avLst/>
          </a:prstGeom>
        </p:spPr>
        <p:txBody>
          <a:bodyPr>
            <a:spAutoFit/>
          </a:bodyPr>
          <a:lstStyle/>
          <a:p>
            <a:r>
              <a:rPr lang="en-US" b="1" dirty="0"/>
              <a:t>Activity 2:</a:t>
            </a:r>
            <a:r>
              <a:rPr lang="en-US" dirty="0"/>
              <a:t> </a:t>
            </a:r>
            <a:r>
              <a:rPr lang="en-US" b="1" dirty="0"/>
              <a:t>Exploring Key Concepts</a:t>
            </a:r>
            <a:endParaRPr lang="en-US" dirty="0"/>
          </a:p>
          <a:p>
            <a:r>
              <a:rPr lang="en-US" dirty="0"/>
              <a:t> </a:t>
            </a:r>
          </a:p>
          <a:p>
            <a:r>
              <a:rPr lang="en-US" dirty="0"/>
              <a:t>For each term, answer the following questions:</a:t>
            </a:r>
          </a:p>
          <a:p>
            <a:r>
              <a:rPr lang="en-US" dirty="0"/>
              <a:t> </a:t>
            </a:r>
          </a:p>
          <a:p>
            <a:pPr lvl="0"/>
            <a:r>
              <a:rPr lang="en-US" dirty="0"/>
              <a:t>What does this term mean to you?</a:t>
            </a:r>
          </a:p>
          <a:p>
            <a:r>
              <a:rPr lang="en-US" dirty="0"/>
              <a:t> </a:t>
            </a:r>
          </a:p>
          <a:p>
            <a:pPr lvl="0"/>
            <a:r>
              <a:rPr lang="en-US" dirty="0"/>
              <a:t>Should we use the Greek word, or is there an English word that means exactly the same thing?</a:t>
            </a:r>
          </a:p>
          <a:p>
            <a:r>
              <a:rPr lang="en-US" dirty="0"/>
              <a:t> </a:t>
            </a:r>
          </a:p>
          <a:p>
            <a:pPr lvl="0"/>
            <a:r>
              <a:rPr lang="en-US" dirty="0"/>
              <a:t>Look at the discussion questions for each section. Are Aristotle’s three terms relevant to your own writing?</a:t>
            </a:r>
          </a:p>
        </p:txBody>
      </p:sp>
    </p:spTree>
    <p:extLst>
      <p:ext uri="{BB962C8B-B14F-4D97-AF65-F5344CB8AC3E}">
        <p14:creationId xmlns:p14="http://schemas.microsoft.com/office/powerpoint/2010/main" val="4151487326"/>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
            <a:ext cx="9144000" cy="6555642"/>
          </a:xfrm>
          <a:prstGeom prst="rect">
            <a:avLst/>
          </a:prstGeom>
        </p:spPr>
        <p:txBody>
          <a:bodyPr wrap="square">
            <a:spAutoFit/>
          </a:bodyPr>
          <a:lstStyle/>
          <a:p>
            <a:pPr lvl="0"/>
            <a:r>
              <a:rPr lang="en-US" sz="2800" dirty="0" smtClean="0"/>
              <a:t>20. dignity </a:t>
            </a:r>
            <a:r>
              <a:rPr lang="en-US" sz="2800" dirty="0"/>
              <a:t>(¶ 9): a state of respect and status</a:t>
            </a:r>
          </a:p>
          <a:p>
            <a:r>
              <a:rPr lang="en-US" sz="2800" dirty="0"/>
              <a:t> </a:t>
            </a:r>
          </a:p>
          <a:p>
            <a:pPr lvl="0"/>
            <a:r>
              <a:rPr lang="en-US" sz="2800" dirty="0" smtClean="0"/>
              <a:t>21. interventions </a:t>
            </a:r>
            <a:r>
              <a:rPr lang="en-US" sz="2800" dirty="0"/>
              <a:t>(¶ 9): literally to “come between”; acts by an outsider  that interfere  or change an ongoing process or relationship</a:t>
            </a:r>
          </a:p>
          <a:p>
            <a:r>
              <a:rPr lang="en-US" sz="2800" dirty="0"/>
              <a:t> </a:t>
            </a:r>
          </a:p>
          <a:p>
            <a:pPr lvl="0"/>
            <a:r>
              <a:rPr lang="en-US" sz="2800" dirty="0" smtClean="0"/>
              <a:t>22. humiliation </a:t>
            </a:r>
            <a:r>
              <a:rPr lang="en-US" sz="2800" dirty="0"/>
              <a:t>(¶ 9): from “humility,” the state of being humble;  to reduce the dignity of an individual</a:t>
            </a:r>
          </a:p>
          <a:p>
            <a:r>
              <a:rPr lang="en-US" sz="2800" dirty="0"/>
              <a:t> </a:t>
            </a:r>
          </a:p>
          <a:p>
            <a:pPr lvl="0"/>
            <a:r>
              <a:rPr lang="en-US" sz="2800" dirty="0" smtClean="0"/>
              <a:t>23. disproportionately </a:t>
            </a:r>
            <a:r>
              <a:rPr lang="en-US" sz="2800" dirty="0"/>
              <a:t>(¶ 9): out of proportion; unequal or unfair</a:t>
            </a:r>
          </a:p>
          <a:p>
            <a:r>
              <a:rPr lang="en-US" sz="2800" dirty="0"/>
              <a:t> </a:t>
            </a:r>
          </a:p>
          <a:p>
            <a:pPr lvl="0"/>
            <a:r>
              <a:rPr lang="en-US" sz="2800" dirty="0" smtClean="0"/>
              <a:t>24. </a:t>
            </a:r>
            <a:r>
              <a:rPr lang="en-US" sz="2800" dirty="0" err="1" smtClean="0"/>
              <a:t>instrumentalized</a:t>
            </a:r>
            <a:r>
              <a:rPr lang="en-US" sz="2800" dirty="0" smtClean="0"/>
              <a:t> </a:t>
            </a:r>
            <a:r>
              <a:rPr lang="en-US" sz="2800" dirty="0"/>
              <a:t>(¶ 9): made into a tool or object</a:t>
            </a:r>
          </a:p>
          <a:p>
            <a:r>
              <a:rPr lang="en-US" sz="2800" dirty="0"/>
              <a:t> </a:t>
            </a:r>
          </a:p>
          <a:p>
            <a:pPr lvl="0"/>
            <a:r>
              <a:rPr lang="en-US" sz="2800" dirty="0" smtClean="0"/>
              <a:t>25. decapitation </a:t>
            </a:r>
            <a:r>
              <a:rPr lang="en-US" sz="2800" dirty="0"/>
              <a:t>(¶ 10): behead; cut off the head</a:t>
            </a:r>
          </a:p>
        </p:txBody>
      </p:sp>
    </p:spTree>
    <p:extLst>
      <p:ext uri="{BB962C8B-B14F-4D97-AF65-F5344CB8AC3E}">
        <p14:creationId xmlns:p14="http://schemas.microsoft.com/office/powerpoint/2010/main" val="41322650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52400"/>
            <a:ext cx="9144000" cy="461665"/>
          </a:xfrm>
          <a:prstGeom prst="rect">
            <a:avLst/>
          </a:prstGeom>
        </p:spPr>
        <p:txBody>
          <a:bodyPr wrap="square">
            <a:spAutoFit/>
          </a:bodyPr>
          <a:lstStyle/>
          <a:p>
            <a:pPr lvl="0"/>
            <a:r>
              <a:rPr lang="en-US" sz="2400" dirty="0" smtClean="0"/>
              <a:t> </a:t>
            </a:r>
            <a:endParaRPr lang="en-US" sz="2400" dirty="0"/>
          </a:p>
        </p:txBody>
      </p:sp>
      <p:sp>
        <p:nvSpPr>
          <p:cNvPr id="3" name="Rectangle 2"/>
          <p:cNvSpPr/>
          <p:nvPr/>
        </p:nvSpPr>
        <p:spPr>
          <a:xfrm>
            <a:off x="0" y="0"/>
            <a:ext cx="9144000" cy="5632310"/>
          </a:xfrm>
          <a:prstGeom prst="rect">
            <a:avLst/>
          </a:prstGeom>
        </p:spPr>
        <p:txBody>
          <a:bodyPr wrap="square">
            <a:spAutoFit/>
          </a:bodyPr>
          <a:lstStyle/>
          <a:p>
            <a:pPr lvl="0"/>
            <a:r>
              <a:rPr lang="en-US" sz="2400" dirty="0" smtClean="0"/>
              <a:t>26. impermissible </a:t>
            </a:r>
            <a:r>
              <a:rPr lang="en-US" sz="2400" dirty="0"/>
              <a:t>(¶ 10): not permitted or allowed</a:t>
            </a:r>
          </a:p>
          <a:p>
            <a:r>
              <a:rPr lang="en-US" sz="2400" dirty="0"/>
              <a:t> </a:t>
            </a:r>
          </a:p>
          <a:p>
            <a:pPr lvl="0"/>
            <a:r>
              <a:rPr lang="en-US" sz="2400" dirty="0" smtClean="0"/>
              <a:t>27. preliminary </a:t>
            </a:r>
            <a:r>
              <a:rPr lang="en-US" sz="2400" dirty="0"/>
              <a:t>(¶ 10): at the beginning; before the actual start</a:t>
            </a:r>
          </a:p>
          <a:p>
            <a:r>
              <a:rPr lang="en-US" sz="2400" dirty="0"/>
              <a:t> </a:t>
            </a:r>
          </a:p>
          <a:p>
            <a:pPr lvl="0"/>
            <a:r>
              <a:rPr lang="en-US" sz="2400" dirty="0" smtClean="0"/>
              <a:t>28. macaques </a:t>
            </a:r>
            <a:r>
              <a:rPr lang="en-US" sz="2400" dirty="0"/>
              <a:t>(¶ 11): a type of monkey</a:t>
            </a:r>
          </a:p>
          <a:p>
            <a:r>
              <a:rPr lang="en-US" sz="2400" dirty="0"/>
              <a:t> </a:t>
            </a:r>
          </a:p>
          <a:p>
            <a:pPr lvl="0"/>
            <a:r>
              <a:rPr lang="en-US" sz="2400" dirty="0"/>
              <a:t>29. advisory  (¶ 11): giving  advice, not orders</a:t>
            </a:r>
          </a:p>
          <a:p>
            <a:r>
              <a:rPr lang="en-US" sz="2400" dirty="0"/>
              <a:t> </a:t>
            </a:r>
          </a:p>
          <a:p>
            <a:pPr lvl="0"/>
            <a:r>
              <a:rPr lang="en-US" sz="2400" dirty="0" smtClean="0"/>
              <a:t>30.clinical </a:t>
            </a:r>
            <a:r>
              <a:rPr lang="en-US" sz="2400" dirty="0"/>
              <a:t>(¶ 11): related to medical practice</a:t>
            </a:r>
          </a:p>
          <a:p>
            <a:r>
              <a:rPr lang="en-US" sz="2400" dirty="0"/>
              <a:t> </a:t>
            </a:r>
          </a:p>
          <a:p>
            <a:pPr lvl="0"/>
            <a:r>
              <a:rPr lang="en-US" sz="2400" dirty="0" smtClean="0"/>
              <a:t>31. termination </a:t>
            </a:r>
            <a:r>
              <a:rPr lang="en-US" sz="2400" dirty="0"/>
              <a:t>(¶ 12): ending</a:t>
            </a:r>
          </a:p>
          <a:p>
            <a:r>
              <a:rPr lang="en-US" sz="2400" dirty="0"/>
              <a:t> </a:t>
            </a:r>
          </a:p>
          <a:p>
            <a:pPr lvl="0"/>
            <a:r>
              <a:rPr lang="en-US" sz="2400" dirty="0" smtClean="0"/>
              <a:t>32. enamored  </a:t>
            </a:r>
            <a:r>
              <a:rPr lang="en-US" sz="2400" dirty="0"/>
              <a:t>(¶ 13): in love with</a:t>
            </a:r>
          </a:p>
          <a:p>
            <a:r>
              <a:rPr lang="en-US" sz="2400" dirty="0"/>
              <a:t> </a:t>
            </a:r>
          </a:p>
          <a:p>
            <a:pPr lvl="0"/>
            <a:r>
              <a:rPr lang="en-US" sz="2400" dirty="0" smtClean="0"/>
              <a:t>33. obligation </a:t>
            </a:r>
            <a:r>
              <a:rPr lang="en-US" sz="2400" dirty="0"/>
              <a:t>(¶ 14): duty; required  </a:t>
            </a:r>
            <a:r>
              <a:rPr lang="en-US" sz="2400" dirty="0" smtClean="0"/>
              <a:t>action</a:t>
            </a:r>
            <a:endParaRPr lang="en-US" sz="2400" dirty="0"/>
          </a:p>
        </p:txBody>
      </p:sp>
    </p:spTree>
    <p:extLst>
      <p:ext uri="{BB962C8B-B14F-4D97-AF65-F5344CB8AC3E}">
        <p14:creationId xmlns:p14="http://schemas.microsoft.com/office/powerpoint/2010/main" val="2606942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52400"/>
            <a:ext cx="9144000" cy="6740306"/>
          </a:xfrm>
          <a:prstGeom prst="rect">
            <a:avLst/>
          </a:prstGeom>
        </p:spPr>
        <p:txBody>
          <a:bodyPr wrap="square">
            <a:spAutoFit/>
          </a:bodyPr>
          <a:lstStyle/>
          <a:p>
            <a:r>
              <a:rPr lang="en-US" sz="2400" b="1" dirty="0"/>
              <a:t>Activity 23: Analyzing Stylistic Choices—Representing Relationships and</a:t>
            </a:r>
            <a:endParaRPr lang="en-US" sz="2400" dirty="0"/>
          </a:p>
          <a:p>
            <a:r>
              <a:rPr lang="en-US" sz="2400" b="1" dirty="0"/>
              <a:t>Positions</a:t>
            </a:r>
            <a:endParaRPr lang="en-US" sz="2400" dirty="0"/>
          </a:p>
          <a:p>
            <a:r>
              <a:rPr lang="en-US" sz="2400" dirty="0"/>
              <a:t> </a:t>
            </a:r>
          </a:p>
          <a:p>
            <a:r>
              <a:rPr lang="en-US" sz="2400" dirty="0"/>
              <a:t>Words and phrases can be used to position ideas in relationship to each other. These distinctions might be according to time, location, degree, or other types of differences.  In your group, for each phrase below, discuss how the language positions the ideas that follow it in relation to other ideas</a:t>
            </a:r>
            <a:r>
              <a:rPr lang="en-US" sz="2400" dirty="0" smtClean="0"/>
              <a:t>.</a:t>
            </a:r>
          </a:p>
          <a:p>
            <a:endParaRPr lang="en-US" sz="2400" dirty="0"/>
          </a:p>
          <a:p>
            <a:pPr lvl="0"/>
            <a:r>
              <a:rPr lang="en-US" sz="2400" dirty="0"/>
              <a:t> At the forefront of the battle … (¶ 2)</a:t>
            </a:r>
          </a:p>
          <a:p>
            <a:r>
              <a:rPr lang="en-US" sz="2400" dirty="0"/>
              <a:t> </a:t>
            </a:r>
          </a:p>
          <a:p>
            <a:pPr lvl="0"/>
            <a:r>
              <a:rPr lang="en-US" sz="2400" dirty="0"/>
              <a:t>Other countries … have taken steps … (¶ 3)</a:t>
            </a:r>
          </a:p>
          <a:p>
            <a:r>
              <a:rPr lang="en-US" sz="2400" dirty="0"/>
              <a:t> </a:t>
            </a:r>
          </a:p>
          <a:p>
            <a:pPr lvl="0"/>
            <a:r>
              <a:rPr lang="en-US" sz="2400" dirty="0"/>
              <a:t>Not everyone is comfortable … (¶ 4)</a:t>
            </a:r>
          </a:p>
          <a:p>
            <a:r>
              <a:rPr lang="en-US" sz="2400" dirty="0"/>
              <a:t> </a:t>
            </a:r>
          </a:p>
          <a:p>
            <a:pPr lvl="0"/>
            <a:r>
              <a:rPr lang="en-US" sz="2400" dirty="0"/>
              <a:t>Speaking personally … (¶ 5)</a:t>
            </a:r>
          </a:p>
          <a:p>
            <a:endParaRPr lang="en-US" sz="2400" dirty="0"/>
          </a:p>
        </p:txBody>
      </p:sp>
    </p:spTree>
    <p:extLst>
      <p:ext uri="{BB962C8B-B14F-4D97-AF65-F5344CB8AC3E}">
        <p14:creationId xmlns:p14="http://schemas.microsoft.com/office/powerpoint/2010/main" val="17125278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4832093"/>
          </a:xfrm>
          <a:prstGeom prst="rect">
            <a:avLst/>
          </a:prstGeom>
        </p:spPr>
        <p:txBody>
          <a:bodyPr wrap="square">
            <a:spAutoFit/>
          </a:bodyPr>
          <a:lstStyle/>
          <a:p>
            <a:pPr lvl="0"/>
            <a:r>
              <a:rPr lang="en-US" sz="2800" dirty="0"/>
              <a:t>In the US, there is greater resistance … (¶ 8)</a:t>
            </a:r>
          </a:p>
          <a:p>
            <a:r>
              <a:rPr lang="en-US" sz="2800" dirty="0"/>
              <a:t> </a:t>
            </a:r>
          </a:p>
          <a:p>
            <a:pPr lvl="0"/>
            <a:r>
              <a:rPr lang="en-US" sz="2800" dirty="0"/>
              <a:t>Weaker than its Spanish counterpart, the bill … (¶ 8)</a:t>
            </a:r>
          </a:p>
          <a:p>
            <a:r>
              <a:rPr lang="en-US" sz="2800" dirty="0"/>
              <a:t> </a:t>
            </a:r>
          </a:p>
          <a:p>
            <a:pPr lvl="0"/>
            <a:r>
              <a:rPr lang="en-US" sz="2800" dirty="0"/>
              <a:t>In the EU [European Union],  renowned chimpanzee researcher Jane </a:t>
            </a:r>
            <a:r>
              <a:rPr lang="en-US" sz="2800" dirty="0" err="1"/>
              <a:t>Goodall</a:t>
            </a:r>
            <a:r>
              <a:rPr lang="en-US" sz="2800" dirty="0"/>
              <a:t> has called … (¶ 9)</a:t>
            </a:r>
          </a:p>
          <a:p>
            <a:r>
              <a:rPr lang="en-US" sz="2800" dirty="0"/>
              <a:t> </a:t>
            </a:r>
          </a:p>
          <a:p>
            <a:pPr lvl="0"/>
            <a:r>
              <a:rPr lang="en-US" sz="2800" dirty="0"/>
              <a:t>A discussion  paper … defines … (¶ 10)</a:t>
            </a:r>
          </a:p>
          <a:p>
            <a:pPr lvl="0"/>
            <a:r>
              <a:rPr lang="en-US" sz="2800" dirty="0"/>
              <a:t>In the US, Edwin </a:t>
            </a:r>
            <a:r>
              <a:rPr lang="en-US" sz="2800" dirty="0" err="1"/>
              <a:t>McConkey</a:t>
            </a:r>
            <a:r>
              <a:rPr lang="en-US" sz="2800" dirty="0"/>
              <a:t>, a biologist … agrees that … (¶ 12)</a:t>
            </a:r>
          </a:p>
          <a:p>
            <a:r>
              <a:rPr lang="en-US" sz="2800" dirty="0"/>
              <a:t> </a:t>
            </a:r>
          </a:p>
          <a:p>
            <a:pPr lvl="0"/>
            <a:r>
              <a:rPr lang="en-US" sz="2800" dirty="0"/>
              <a:t>One kind of primate  experiment seems to be safe …(¶ 13)</a:t>
            </a:r>
          </a:p>
        </p:txBody>
      </p:sp>
    </p:spTree>
    <p:extLst>
      <p:ext uri="{BB962C8B-B14F-4D97-AF65-F5344CB8AC3E}">
        <p14:creationId xmlns:p14="http://schemas.microsoft.com/office/powerpoint/2010/main" val="42618006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52400"/>
            <a:ext cx="9144000" cy="4832093"/>
          </a:xfrm>
          <a:prstGeom prst="rect">
            <a:avLst/>
          </a:prstGeom>
        </p:spPr>
        <p:txBody>
          <a:bodyPr wrap="square">
            <a:spAutoFit/>
          </a:bodyPr>
          <a:lstStyle/>
          <a:p>
            <a:r>
              <a:rPr lang="en-US" sz="2800" b="1" dirty="0" err="1"/>
              <a:t>Postreading</a:t>
            </a:r>
            <a:endParaRPr lang="en-US" sz="2800" dirty="0"/>
          </a:p>
          <a:p>
            <a:r>
              <a:rPr lang="en-US" sz="2800" b="1" dirty="0"/>
              <a:t> </a:t>
            </a:r>
            <a:endParaRPr lang="en-US" sz="2800" dirty="0"/>
          </a:p>
          <a:p>
            <a:r>
              <a:rPr lang="en-US" sz="2800" b="1" dirty="0"/>
              <a:t>Activity 24: Summarizing and Responding—</a:t>
            </a:r>
            <a:r>
              <a:rPr lang="en-US" sz="2800" b="1" dirty="0" err="1"/>
              <a:t>Quickwrite</a:t>
            </a:r>
            <a:endParaRPr lang="en-US" sz="2800" dirty="0"/>
          </a:p>
          <a:p>
            <a:r>
              <a:rPr lang="en-US" sz="2800" dirty="0"/>
              <a:t> </a:t>
            </a:r>
          </a:p>
          <a:p>
            <a:r>
              <a:rPr lang="en-US" sz="2800" dirty="0"/>
              <a:t>Summarize the Yong article in your own words, answering the following questions:</a:t>
            </a:r>
          </a:p>
          <a:p>
            <a:r>
              <a:rPr lang="en-US" sz="2800" dirty="0"/>
              <a:t> </a:t>
            </a:r>
          </a:p>
          <a:p>
            <a:r>
              <a:rPr lang="en-US" sz="2800" dirty="0"/>
              <a:t>What is the event or events related to animal rights that motivate Ed Yong to write this article? What questions does Yong raise about this issue? What positions do people take on these questions?</a:t>
            </a:r>
          </a:p>
        </p:txBody>
      </p:sp>
    </p:spTree>
    <p:extLst>
      <p:ext uri="{BB962C8B-B14F-4D97-AF65-F5344CB8AC3E}">
        <p14:creationId xmlns:p14="http://schemas.microsoft.com/office/powerpoint/2010/main" val="4520413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52400"/>
            <a:ext cx="9144000" cy="5632310"/>
          </a:xfrm>
          <a:prstGeom prst="rect">
            <a:avLst/>
          </a:prstGeom>
        </p:spPr>
        <p:txBody>
          <a:bodyPr wrap="square">
            <a:spAutoFit/>
          </a:bodyPr>
          <a:lstStyle/>
          <a:p>
            <a:r>
              <a:rPr lang="en-US" sz="2400" b="1" dirty="0"/>
              <a:t>Activity 25: Thinking Critically—Defining “Personhood”</a:t>
            </a:r>
            <a:endParaRPr lang="en-US" sz="2400" dirty="0"/>
          </a:p>
          <a:p>
            <a:r>
              <a:rPr lang="en-US" sz="2400" dirty="0"/>
              <a:t> </a:t>
            </a:r>
            <a:endParaRPr lang="en-US" sz="2400" dirty="0" smtClean="0"/>
          </a:p>
          <a:p>
            <a:r>
              <a:rPr lang="en-US" sz="2400" dirty="0" smtClean="0"/>
              <a:t>In </a:t>
            </a:r>
            <a:r>
              <a:rPr lang="en-US" sz="2400" dirty="0"/>
              <a:t>paragraph 7, Yong discusses the case of </a:t>
            </a:r>
            <a:r>
              <a:rPr lang="en-US" sz="2400" dirty="0" err="1"/>
              <a:t>Hiasl</a:t>
            </a:r>
            <a:r>
              <a:rPr lang="en-US" sz="2400" dirty="0"/>
              <a:t> (pronounced </a:t>
            </a:r>
            <a:r>
              <a:rPr lang="en-US" sz="2400" dirty="0" err="1"/>
              <a:t>Hee</a:t>
            </a:r>
            <a:r>
              <a:rPr lang="en-US" sz="2400" dirty="0"/>
              <a:t>- </a:t>
            </a:r>
            <a:r>
              <a:rPr lang="en-US" sz="2400" dirty="0" err="1"/>
              <a:t>sel</a:t>
            </a:r>
            <a:r>
              <a:rPr lang="en-US" sz="2400" dirty="0"/>
              <a:t>), a former research chimpanzee who is going to be homeless because his sanctuary is going bankrupt.  It is clear from the article that </a:t>
            </a:r>
            <a:r>
              <a:rPr lang="en-US" sz="2400" dirty="0" err="1"/>
              <a:t>Hiasl’s</a:t>
            </a:r>
            <a:r>
              <a:rPr lang="en-US" sz="2400" dirty="0"/>
              <a:t> fate depends on how we define “person.” Can </a:t>
            </a:r>
            <a:r>
              <a:rPr lang="en-US" sz="2400" dirty="0" err="1"/>
              <a:t>Hiasl</a:t>
            </a:r>
            <a:r>
              <a:rPr lang="en-US" sz="2400" dirty="0"/>
              <a:t> be declared a person with rights?  Answer the following questions:</a:t>
            </a:r>
          </a:p>
          <a:p>
            <a:r>
              <a:rPr lang="en-US" sz="2400" dirty="0"/>
              <a:t> </a:t>
            </a:r>
          </a:p>
          <a:p>
            <a:pPr lvl="0"/>
            <a:r>
              <a:rPr lang="en-US" sz="2400" dirty="0"/>
              <a:t>1</a:t>
            </a:r>
            <a:r>
              <a:rPr lang="en-US" sz="2400" dirty="0" smtClean="0"/>
              <a:t>. What </a:t>
            </a:r>
            <a:r>
              <a:rPr lang="en-US" sz="2400" dirty="0"/>
              <a:t>exactly is </a:t>
            </a:r>
            <a:r>
              <a:rPr lang="en-US" sz="2400" dirty="0" err="1"/>
              <a:t>Hiasl</a:t>
            </a:r>
            <a:r>
              <a:rPr lang="en-US" sz="2400" dirty="0"/>
              <a:t>?</a:t>
            </a:r>
          </a:p>
          <a:p>
            <a:r>
              <a:rPr lang="en-US" sz="2400" dirty="0"/>
              <a:t> </a:t>
            </a:r>
          </a:p>
          <a:p>
            <a:pPr lvl="0"/>
            <a:r>
              <a:rPr lang="en-US" sz="2400" dirty="0" smtClean="0"/>
              <a:t>2. What </a:t>
            </a:r>
            <a:r>
              <a:rPr lang="en-US" sz="2400" dirty="0"/>
              <a:t>qualities does </a:t>
            </a:r>
            <a:r>
              <a:rPr lang="en-US" sz="2400" dirty="0" err="1"/>
              <a:t>Hiasl</a:t>
            </a:r>
            <a:r>
              <a:rPr lang="en-US" sz="2400" dirty="0"/>
              <a:t> have that would make us call him a person? What qualities does he have that would make us call him something else? (You might want to make a chart.)</a:t>
            </a:r>
          </a:p>
          <a:p>
            <a:r>
              <a:rPr lang="en-US" sz="2400" dirty="0"/>
              <a:t> </a:t>
            </a:r>
          </a:p>
          <a:p>
            <a:pPr lvl="0"/>
            <a:r>
              <a:rPr lang="en-US" sz="2400" dirty="0" smtClean="0"/>
              <a:t>3. Is </a:t>
            </a:r>
            <a:r>
              <a:rPr lang="en-US" sz="2400" dirty="0" err="1"/>
              <a:t>Hiasl</a:t>
            </a:r>
            <a:r>
              <a:rPr lang="en-US" sz="2400" dirty="0"/>
              <a:t> a person?</a:t>
            </a:r>
          </a:p>
        </p:txBody>
      </p:sp>
    </p:spTree>
    <p:extLst>
      <p:ext uri="{BB962C8B-B14F-4D97-AF65-F5344CB8AC3E}">
        <p14:creationId xmlns:p14="http://schemas.microsoft.com/office/powerpoint/2010/main" val="40359214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52400"/>
            <a:ext cx="9144000" cy="3108544"/>
          </a:xfrm>
          <a:prstGeom prst="rect">
            <a:avLst/>
          </a:prstGeom>
        </p:spPr>
        <p:txBody>
          <a:bodyPr wrap="square">
            <a:spAutoFit/>
          </a:bodyPr>
          <a:lstStyle/>
          <a:p>
            <a:pPr lvl="0"/>
            <a:r>
              <a:rPr lang="en-US" sz="2800" dirty="0" smtClean="0"/>
              <a:t>4. What </a:t>
            </a:r>
            <a:r>
              <a:rPr lang="en-US" sz="2800" dirty="0"/>
              <a:t>should we do about </a:t>
            </a:r>
            <a:r>
              <a:rPr lang="en-US" sz="2800" dirty="0" err="1"/>
              <a:t>Hiasl</a:t>
            </a:r>
            <a:r>
              <a:rPr lang="en-US" sz="2800" dirty="0"/>
              <a:t>?</a:t>
            </a:r>
          </a:p>
          <a:p>
            <a:r>
              <a:rPr lang="en-US" sz="2800" dirty="0"/>
              <a:t> </a:t>
            </a:r>
          </a:p>
          <a:p>
            <a:pPr lvl="0"/>
            <a:r>
              <a:rPr lang="en-US" sz="2800" dirty="0" smtClean="0"/>
              <a:t>5. Does </a:t>
            </a:r>
            <a:r>
              <a:rPr lang="en-US" sz="2800" dirty="0" err="1"/>
              <a:t>Hiasl’s</a:t>
            </a:r>
            <a:r>
              <a:rPr lang="en-US" sz="2800" dirty="0"/>
              <a:t> plight have potential as an appeal to pathos?</a:t>
            </a:r>
          </a:p>
          <a:p>
            <a:r>
              <a:rPr lang="en-US" sz="2800" dirty="0"/>
              <a:t> </a:t>
            </a:r>
          </a:p>
          <a:p>
            <a:pPr lvl="0"/>
            <a:r>
              <a:rPr lang="en-US" sz="2800" dirty="0" smtClean="0"/>
              <a:t>6. Does </a:t>
            </a:r>
            <a:r>
              <a:rPr lang="en-US" sz="2800" dirty="0"/>
              <a:t>Yong use it for this purpose?</a:t>
            </a:r>
          </a:p>
          <a:p>
            <a:r>
              <a:rPr lang="en-US" sz="2800" dirty="0"/>
              <a:t> </a:t>
            </a:r>
          </a:p>
          <a:p>
            <a:pPr lvl="0"/>
            <a:r>
              <a:rPr lang="en-US" sz="2800" dirty="0" smtClean="0"/>
              <a:t>7. Is </a:t>
            </a:r>
            <a:r>
              <a:rPr lang="en-US" sz="2800" dirty="0"/>
              <a:t>Yong entirely objective</a:t>
            </a:r>
            <a:r>
              <a:rPr lang="en-US" sz="2800" dirty="0" smtClean="0"/>
              <a:t>?</a:t>
            </a:r>
            <a:endParaRPr lang="en-US" sz="2800" dirty="0"/>
          </a:p>
        </p:txBody>
      </p:sp>
    </p:spTree>
    <p:extLst>
      <p:ext uri="{BB962C8B-B14F-4D97-AF65-F5344CB8AC3E}">
        <p14:creationId xmlns:p14="http://schemas.microsoft.com/office/powerpoint/2010/main" val="83306060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52400"/>
            <a:ext cx="9144000" cy="4278094"/>
          </a:xfrm>
          <a:prstGeom prst="rect">
            <a:avLst/>
          </a:prstGeom>
        </p:spPr>
        <p:txBody>
          <a:bodyPr wrap="square">
            <a:spAutoFit/>
          </a:bodyPr>
          <a:lstStyle/>
          <a:p>
            <a:r>
              <a:rPr lang="en-US" sz="2800" b="1" dirty="0"/>
              <a:t>Activity 26: Reflecting on Your Reading Process</a:t>
            </a:r>
            <a:endParaRPr lang="en-US" sz="2800" dirty="0"/>
          </a:p>
          <a:p>
            <a:r>
              <a:rPr lang="en-US" sz="2800" b="1" dirty="0"/>
              <a:t> </a:t>
            </a:r>
            <a:endParaRPr lang="en-US" sz="2800" dirty="0"/>
          </a:p>
          <a:p>
            <a:r>
              <a:rPr lang="en-US" sz="2800" dirty="0"/>
              <a:t>Answer the following questions:</a:t>
            </a:r>
          </a:p>
          <a:p>
            <a:r>
              <a:rPr lang="en-US" sz="2800" dirty="0"/>
              <a:t> </a:t>
            </a:r>
          </a:p>
          <a:p>
            <a:pPr lvl="0"/>
            <a:r>
              <a:rPr lang="en-US" sz="2800" dirty="0"/>
              <a:t>What problems did you have reading these texts?</a:t>
            </a:r>
          </a:p>
          <a:p>
            <a:r>
              <a:rPr lang="en-US" sz="2800" dirty="0"/>
              <a:t> </a:t>
            </a:r>
          </a:p>
          <a:p>
            <a:pPr lvl="0"/>
            <a:r>
              <a:rPr lang="en-US" sz="2800" dirty="0"/>
              <a:t>What strategies helped you overcome these problems?</a:t>
            </a:r>
          </a:p>
          <a:p>
            <a:r>
              <a:rPr lang="en-US" sz="2800" dirty="0"/>
              <a:t> </a:t>
            </a:r>
          </a:p>
          <a:p>
            <a:pPr lvl="0"/>
            <a:r>
              <a:rPr lang="en-US" sz="2800" dirty="0"/>
              <a:t>Do you think these strategies will work with other readings?</a:t>
            </a:r>
          </a:p>
          <a:p>
            <a:r>
              <a:rPr lang="en-US" sz="2000" dirty="0"/>
              <a:t> </a:t>
            </a:r>
          </a:p>
        </p:txBody>
      </p:sp>
    </p:spTree>
    <p:extLst>
      <p:ext uri="{BB962C8B-B14F-4D97-AF65-F5344CB8AC3E}">
        <p14:creationId xmlns:p14="http://schemas.microsoft.com/office/powerpoint/2010/main" val="357944999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52400"/>
            <a:ext cx="9144000" cy="4832093"/>
          </a:xfrm>
          <a:prstGeom prst="rect">
            <a:avLst/>
          </a:prstGeom>
        </p:spPr>
        <p:txBody>
          <a:bodyPr wrap="square">
            <a:spAutoFit/>
          </a:bodyPr>
          <a:lstStyle/>
          <a:p>
            <a:r>
              <a:rPr lang="en-US" sz="2800" dirty="0"/>
              <a:t>Connecting Reading to Writing</a:t>
            </a:r>
          </a:p>
          <a:p>
            <a:r>
              <a:rPr lang="en-US" sz="2800" b="1" dirty="0"/>
              <a:t> </a:t>
            </a:r>
            <a:endParaRPr lang="en-US" sz="2800" dirty="0"/>
          </a:p>
          <a:p>
            <a:r>
              <a:rPr lang="en-US" sz="2800" b="1" dirty="0"/>
              <a:t>Discovering What You Think</a:t>
            </a:r>
            <a:endParaRPr lang="en-US" sz="2800" dirty="0"/>
          </a:p>
          <a:p>
            <a:r>
              <a:rPr lang="en-US" sz="2800" b="1" dirty="0"/>
              <a:t> </a:t>
            </a:r>
            <a:endParaRPr lang="en-US" sz="2800" dirty="0"/>
          </a:p>
          <a:p>
            <a:r>
              <a:rPr lang="en-US" sz="2800" b="1" dirty="0"/>
              <a:t>Activity 27: Considering the Writing Task—Letter to the Editor</a:t>
            </a:r>
            <a:endParaRPr lang="en-US" sz="2800" dirty="0"/>
          </a:p>
          <a:p>
            <a:r>
              <a:rPr lang="en-US" sz="2800" dirty="0"/>
              <a:t> </a:t>
            </a:r>
          </a:p>
          <a:p>
            <a:r>
              <a:rPr lang="en-US" sz="2800" dirty="0"/>
              <a:t>A common way to respond to an editorial is to write a letter to the editor. Now that you have worked extensively with this text, you are ready to write a well-informed response to Rifkin’s or Braithwaite’s ideas.</a:t>
            </a:r>
          </a:p>
        </p:txBody>
      </p:sp>
    </p:spTree>
    <p:extLst>
      <p:ext uri="{BB962C8B-B14F-4D97-AF65-F5344CB8AC3E}">
        <p14:creationId xmlns:p14="http://schemas.microsoft.com/office/powerpoint/2010/main" val="40930706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52400"/>
            <a:ext cx="9144000" cy="6001642"/>
          </a:xfrm>
          <a:prstGeom prst="rect">
            <a:avLst/>
          </a:prstGeom>
        </p:spPr>
        <p:txBody>
          <a:bodyPr wrap="square">
            <a:spAutoFit/>
          </a:bodyPr>
          <a:lstStyle/>
          <a:p>
            <a:r>
              <a:rPr lang="en-US" sz="2400" dirty="0"/>
              <a:t>Some points to note before writing your letter to the editor follow:</a:t>
            </a:r>
          </a:p>
          <a:p>
            <a:r>
              <a:rPr lang="en-US" sz="2400" dirty="0"/>
              <a:t> </a:t>
            </a:r>
          </a:p>
          <a:p>
            <a:r>
              <a:rPr lang="en-US" sz="2400" dirty="0"/>
              <a:t> </a:t>
            </a:r>
          </a:p>
          <a:p>
            <a:r>
              <a:rPr lang="en-US" sz="2400" dirty="0"/>
              <a:t> </a:t>
            </a:r>
          </a:p>
          <a:p>
            <a:pPr lvl="0"/>
            <a:r>
              <a:rPr lang="en-US" sz="2400" dirty="0"/>
              <a:t>A good letter to the editor is focused and concise. It should make your point, but no words should be wasted. It is sometimes best to write a longer draft and then cut out everything that is not essential.</a:t>
            </a:r>
          </a:p>
          <a:p>
            <a:r>
              <a:rPr lang="en-US" sz="2400" dirty="0"/>
              <a:t> </a:t>
            </a:r>
          </a:p>
          <a:p>
            <a:pPr lvl="0"/>
            <a:r>
              <a:rPr lang="en-US" sz="2400" dirty="0"/>
              <a:t>Newspaper editors often cut letters to fit the available space or to make a letter more focused. If your letter is published unedited, you are very lucky.</a:t>
            </a:r>
          </a:p>
          <a:p>
            <a:r>
              <a:rPr lang="en-US" sz="2400" dirty="0"/>
              <a:t> </a:t>
            </a:r>
          </a:p>
          <a:p>
            <a:pPr lvl="0"/>
            <a:r>
              <a:rPr lang="en-US" sz="2400" dirty="0"/>
              <a:t>Some letters respond to the thesis of the editorial, either in support or disagreement, and provide further arguments or further evidence. Other letters focus on one point made by the original author and support it, question it, or refute it.</a:t>
            </a:r>
          </a:p>
        </p:txBody>
      </p:sp>
    </p:spTree>
    <p:extLst>
      <p:ext uri="{BB962C8B-B14F-4D97-AF65-F5344CB8AC3E}">
        <p14:creationId xmlns:p14="http://schemas.microsoft.com/office/powerpoint/2010/main" val="39736556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315394647"/>
              </p:ext>
            </p:extLst>
          </p:nvPr>
        </p:nvGraphicFramePr>
        <p:xfrm>
          <a:off x="1524000" y="1397000"/>
          <a:ext cx="6096000" cy="3114039"/>
        </p:xfrm>
        <a:graphic>
          <a:graphicData uri="http://schemas.openxmlformats.org/drawingml/2006/table">
            <a:tbl>
              <a:tblPr firstRow="1" bandRow="1">
                <a:tableStyleId>{5C22544A-7EE6-4342-B048-85BDC9FD1C3A}</a:tableStyleId>
              </a:tblPr>
              <a:tblGrid>
                <a:gridCol w="3048000"/>
                <a:gridCol w="3048000"/>
              </a:tblGrid>
              <a:tr h="370840">
                <a:tc>
                  <a:txBody>
                    <a:bodyPr/>
                    <a:lstStyle/>
                    <a:p>
                      <a:pPr algn="ctr"/>
                      <a:r>
                        <a:rPr lang="en-US" dirty="0" smtClean="0"/>
                        <a:t>Term</a:t>
                      </a:r>
                      <a:endParaRPr lang="en-US" dirty="0"/>
                    </a:p>
                  </a:txBody>
                  <a:tcPr/>
                </a:tc>
                <a:tc>
                  <a:txBody>
                    <a:bodyPr/>
                    <a:lstStyle/>
                    <a:p>
                      <a:pPr algn="ctr"/>
                      <a:r>
                        <a:rPr lang="en-US" dirty="0" smtClean="0"/>
                        <a:t>What it Means to You</a:t>
                      </a:r>
                      <a:endParaRPr lang="en-US" dirty="0"/>
                    </a:p>
                  </a:txBody>
                  <a:tcPr/>
                </a:tc>
              </a:tr>
              <a:tr h="370840">
                <a:tc>
                  <a:txBody>
                    <a:bodyPr/>
                    <a:lstStyle/>
                    <a:p>
                      <a:pPr algn="ctr"/>
                      <a:r>
                        <a:rPr lang="en-US" dirty="0" smtClean="0"/>
                        <a:t>Ethos</a:t>
                      </a:r>
                    </a:p>
                    <a:p>
                      <a:pPr algn="ctr"/>
                      <a:endParaRPr lang="en-US" dirty="0" smtClean="0"/>
                    </a:p>
                    <a:p>
                      <a:pPr algn="ctr"/>
                      <a:endParaRPr lang="en-US" dirty="0"/>
                    </a:p>
                  </a:txBody>
                  <a:tcPr/>
                </a:tc>
                <a:tc>
                  <a:txBody>
                    <a:bodyPr/>
                    <a:lstStyle/>
                    <a:p>
                      <a:endParaRPr lang="en-US"/>
                    </a:p>
                  </a:txBody>
                  <a:tcPr/>
                </a:tc>
              </a:tr>
              <a:tr h="370840">
                <a:tc>
                  <a:txBody>
                    <a:bodyPr/>
                    <a:lstStyle/>
                    <a:p>
                      <a:pPr algn="ctr"/>
                      <a:r>
                        <a:rPr lang="en-US" dirty="0" smtClean="0"/>
                        <a:t>Pathos</a:t>
                      </a:r>
                    </a:p>
                    <a:p>
                      <a:pPr algn="ctr"/>
                      <a:endParaRPr lang="en-US" dirty="0" smtClean="0"/>
                    </a:p>
                    <a:p>
                      <a:pPr algn="ctr"/>
                      <a:endParaRPr lang="en-US" dirty="0"/>
                    </a:p>
                  </a:txBody>
                  <a:tcPr/>
                </a:tc>
                <a:tc>
                  <a:txBody>
                    <a:bodyPr/>
                    <a:lstStyle/>
                    <a:p>
                      <a:endParaRPr lang="en-US"/>
                    </a:p>
                  </a:txBody>
                  <a:tcPr/>
                </a:tc>
              </a:tr>
              <a:tr h="370840">
                <a:tc>
                  <a:txBody>
                    <a:bodyPr/>
                    <a:lstStyle/>
                    <a:p>
                      <a:pPr algn="ctr"/>
                      <a:r>
                        <a:rPr lang="en-US" dirty="0" smtClean="0"/>
                        <a:t>Logos</a:t>
                      </a:r>
                    </a:p>
                    <a:p>
                      <a:pPr algn="ctr"/>
                      <a:endParaRPr lang="en-US" dirty="0" smtClean="0"/>
                    </a:p>
                    <a:p>
                      <a:pPr algn="ctr"/>
                      <a:endParaRPr lang="en-US" dirty="0"/>
                    </a:p>
                  </a:txBody>
                  <a:tcPr/>
                </a:tc>
                <a:tc>
                  <a:txBody>
                    <a:bodyPr/>
                    <a:lstStyle/>
                    <a:p>
                      <a:endParaRPr lang="en-US" dirty="0"/>
                    </a:p>
                  </a:txBody>
                  <a:tcPr/>
                </a:tc>
              </a:tr>
            </a:tbl>
          </a:graphicData>
        </a:graphic>
      </p:graphicFrame>
    </p:spTree>
    <p:extLst>
      <p:ext uri="{BB962C8B-B14F-4D97-AF65-F5344CB8AC3E}">
        <p14:creationId xmlns:p14="http://schemas.microsoft.com/office/powerpoint/2010/main" val="1528063650"/>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52400"/>
            <a:ext cx="9144000" cy="6432531"/>
          </a:xfrm>
          <a:prstGeom prst="rect">
            <a:avLst/>
          </a:prstGeom>
        </p:spPr>
        <p:txBody>
          <a:bodyPr wrap="square">
            <a:spAutoFit/>
          </a:bodyPr>
          <a:lstStyle/>
          <a:p>
            <a:pPr lvl="0"/>
            <a:r>
              <a:rPr lang="en-US" sz="2800" dirty="0"/>
              <a:t>These days, most letters are emailed to the newspaper.  To get a letter published in a major newspaper, you must write it quickly and send it within a day or two of the publication date of the editorial to which you are responding.</a:t>
            </a:r>
          </a:p>
          <a:p>
            <a:r>
              <a:rPr lang="en-US" sz="2800" dirty="0"/>
              <a:t> </a:t>
            </a:r>
          </a:p>
          <a:p>
            <a:pPr lvl="0"/>
            <a:r>
              <a:rPr lang="en-US" sz="2800" dirty="0"/>
              <a:t>If the newspaper wants to publish your letter, you will normally receive a call or an email to get permission and to verify that you really are who you say you are.</a:t>
            </a:r>
          </a:p>
          <a:p>
            <a:r>
              <a:rPr lang="en-US" sz="2800" dirty="0"/>
              <a:t> </a:t>
            </a:r>
          </a:p>
          <a:p>
            <a:pPr lvl="0"/>
            <a:r>
              <a:rPr lang="en-US" sz="2800" dirty="0"/>
              <a:t>Newspapers are interested in a wide range of viewpoints from diverse citizens. If your letter is a good expression of a particular viewpoint, brings up new information or arguments, or has some particularly good phrases, it has a good chance of being published.</a:t>
            </a:r>
          </a:p>
          <a:p>
            <a:r>
              <a:rPr lang="en-US" sz="2000" dirty="0"/>
              <a:t> </a:t>
            </a:r>
          </a:p>
        </p:txBody>
      </p:sp>
    </p:spTree>
    <p:extLst>
      <p:ext uri="{BB962C8B-B14F-4D97-AF65-F5344CB8AC3E}">
        <p14:creationId xmlns:p14="http://schemas.microsoft.com/office/powerpoint/2010/main" val="51925655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71600" y="0"/>
            <a:ext cx="5715000" cy="6647973"/>
          </a:xfrm>
          <a:prstGeom prst="rect">
            <a:avLst/>
          </a:prstGeom>
        </p:spPr>
        <p:txBody>
          <a:bodyPr wrap="square">
            <a:spAutoFit/>
          </a:bodyPr>
          <a:lstStyle/>
          <a:p>
            <a:r>
              <a:rPr lang="en-US" sz="2400" dirty="0"/>
              <a:t>Choose one of the Letter-to-the-Editor assignments below.</a:t>
            </a:r>
          </a:p>
          <a:p>
            <a:r>
              <a:rPr lang="en-US" sz="2400" dirty="0"/>
              <a:t> </a:t>
            </a:r>
          </a:p>
          <a:p>
            <a:r>
              <a:rPr lang="en-US" sz="2400" b="1" dirty="0"/>
              <a:t>Response to Rifkin</a:t>
            </a:r>
            <a:endParaRPr lang="en-US" sz="2400" dirty="0"/>
          </a:p>
          <a:p>
            <a:r>
              <a:rPr lang="en-US" sz="2400" dirty="0"/>
              <a:t> </a:t>
            </a:r>
          </a:p>
          <a:p>
            <a:r>
              <a:rPr lang="en-US" sz="2400" dirty="0"/>
              <a:t>After thinking about your reading, discussion, and analysis of Rifkin’s article and the letters in response to it, what do you personally think about Rifkin’s point? Do you think it is true, as Rifkin says, that “many of our fellow creatures are more like us than we had ever imagined”? Do you think we need to change the way we treat the animals around us? Or do you think Rifkin is wrong? Write a letter expressing your viewpoint to the editor of the newspaper.</a:t>
            </a:r>
          </a:p>
          <a:p>
            <a:r>
              <a:rPr lang="en-US" dirty="0"/>
              <a:t> </a:t>
            </a:r>
          </a:p>
        </p:txBody>
      </p:sp>
    </p:spTree>
    <p:extLst>
      <p:ext uri="{BB962C8B-B14F-4D97-AF65-F5344CB8AC3E}">
        <p14:creationId xmlns:p14="http://schemas.microsoft.com/office/powerpoint/2010/main" val="136436473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6800" y="335845"/>
            <a:ext cx="7010400" cy="5016758"/>
          </a:xfrm>
          <a:prstGeom prst="rect">
            <a:avLst/>
          </a:prstGeom>
        </p:spPr>
        <p:txBody>
          <a:bodyPr wrap="square">
            <a:spAutoFit/>
          </a:bodyPr>
          <a:lstStyle/>
          <a:p>
            <a:r>
              <a:rPr lang="en-US" sz="2000" b="1" dirty="0"/>
              <a:t>Response to Braithwaite</a:t>
            </a:r>
            <a:endParaRPr lang="en-US" sz="2000" dirty="0"/>
          </a:p>
          <a:p>
            <a:r>
              <a:rPr lang="en-US" sz="2000" dirty="0"/>
              <a:t> </a:t>
            </a:r>
          </a:p>
          <a:p>
            <a:r>
              <a:rPr lang="en-US" sz="2000" dirty="0"/>
              <a:t>Victoria Braithwaite argues that fish have nervous systems that are similar to humans and are very likely to feel pain the way we do. She says, “We should adopt a precautionary ethical approach and assume that in the absence of evidence to the contrary, fish suffer.” She also says, “Of course, this doesn’t mean that we necessarily must change our behavior.  One could reasonably adopt a utilitarian cost-benefit approach and argue that the benefits of </a:t>
            </a:r>
            <a:r>
              <a:rPr lang="en-US" sz="2000" dirty="0" err="1"/>
              <a:t>sportfishing</a:t>
            </a:r>
            <a:r>
              <a:rPr lang="en-US" sz="2000" dirty="0"/>
              <a:t>, both financial and recreational, may outweigh the ethical costs of the likely suffering of fish.”</a:t>
            </a:r>
          </a:p>
          <a:p>
            <a:r>
              <a:rPr lang="en-US" sz="2000" dirty="0"/>
              <a:t> </a:t>
            </a:r>
          </a:p>
          <a:p>
            <a:r>
              <a:rPr lang="en-US" sz="2000" dirty="0"/>
              <a:t>Should we ban the use of barbed hooks? Should we change our fishing practices because fish might suffer? Or is Braithwaite making a big deal out of nothing?  Write a letter expressing your viewpoint to the editor of the newspaper.</a:t>
            </a:r>
          </a:p>
        </p:txBody>
      </p:sp>
    </p:spTree>
    <p:extLst>
      <p:ext uri="{BB962C8B-B14F-4D97-AF65-F5344CB8AC3E}">
        <p14:creationId xmlns:p14="http://schemas.microsoft.com/office/powerpoint/2010/main" val="99643475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47800" y="228601"/>
            <a:ext cx="6172200" cy="6001642"/>
          </a:xfrm>
          <a:prstGeom prst="rect">
            <a:avLst/>
          </a:prstGeom>
        </p:spPr>
        <p:txBody>
          <a:bodyPr wrap="square">
            <a:spAutoFit/>
          </a:bodyPr>
          <a:lstStyle/>
          <a:p>
            <a:r>
              <a:rPr lang="en-US" sz="2400" b="1" dirty="0"/>
              <a:t>Activity 28: Considering the Writing Task—Essay Assignment</a:t>
            </a:r>
            <a:endParaRPr lang="en-US" sz="2400" dirty="0"/>
          </a:p>
          <a:p>
            <a:r>
              <a:rPr lang="en-US" sz="2400" dirty="0"/>
              <a:t> </a:t>
            </a:r>
          </a:p>
          <a:p>
            <a:r>
              <a:rPr lang="en-US" sz="2400" dirty="0"/>
              <a:t>An organization called the Animal Legal Defense Fund has sponsored a petition that calls for increased protection for the rights of animals. It says the following:</a:t>
            </a:r>
          </a:p>
          <a:p>
            <a:r>
              <a:rPr lang="en-US" sz="2400" dirty="0"/>
              <a:t> </a:t>
            </a:r>
          </a:p>
          <a:p>
            <a:r>
              <a:rPr lang="en-US" sz="2400" dirty="0"/>
              <a:t>Deprived of legal protection, animals are defenseless against exploitation and abuse by humans. Through the Animal Bill of Rights, the Animal Legal Defense Fund is working to show Congress a groundswell of support for legislation that protects animals and recognizes that, like all sentient beings, animals are entitled to basic legal rights in our society.</a:t>
            </a:r>
          </a:p>
        </p:txBody>
      </p:sp>
    </p:spTree>
    <p:extLst>
      <p:ext uri="{BB962C8B-B14F-4D97-AF65-F5344CB8AC3E}">
        <p14:creationId xmlns:p14="http://schemas.microsoft.com/office/powerpoint/2010/main" val="240045880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152401"/>
            <a:ext cx="5791200" cy="5909310"/>
          </a:xfrm>
          <a:prstGeom prst="rect">
            <a:avLst/>
          </a:prstGeom>
        </p:spPr>
        <p:txBody>
          <a:bodyPr wrap="square">
            <a:spAutoFit/>
          </a:bodyPr>
          <a:lstStyle/>
          <a:p>
            <a:r>
              <a:rPr lang="en-US" sz="2000" dirty="0"/>
              <a:t>The petition calls for the right of all animals to be free from exploitation, cruelty, neglect, and abuse and enumerates  further rights for laboratory animals, farm animals, companion animals, and wildlife.</a:t>
            </a:r>
          </a:p>
          <a:p>
            <a:r>
              <a:rPr lang="en-US" sz="2000" dirty="0"/>
              <a:t> </a:t>
            </a:r>
          </a:p>
          <a:p>
            <a:r>
              <a:rPr lang="en-US" sz="2000" dirty="0"/>
              <a:t>Do you think animals need a “Bill of Rights”?  Would such a law go against centuries of human culture? Would it increase the cost of food? Would it hinder medical research? Would it cause other problems?  Write a well-organized essay explaining the extent to which you agree or disagree with the idea of creating a Bill of Rights for animals. Develop your points by giving reasons, examples, or both from your own experience, observations, and reading.</a:t>
            </a:r>
          </a:p>
          <a:p>
            <a:r>
              <a:rPr lang="en-US" sz="2000" dirty="0"/>
              <a:t> </a:t>
            </a:r>
          </a:p>
          <a:p>
            <a:r>
              <a:rPr lang="en-US" sz="2000" dirty="0"/>
              <a:t>Note: The entire petition can be seen at </a:t>
            </a:r>
            <a:r>
              <a:rPr lang="en-US" sz="2000" dirty="0">
                <a:hlinkClick r:id="rId2"/>
              </a:rPr>
              <a:t>http://org2. </a:t>
            </a:r>
            <a:r>
              <a:rPr lang="en-US" sz="2000" dirty="0" err="1"/>
              <a:t>democracyinaction.org</a:t>
            </a:r>
            <a:r>
              <a:rPr lang="en-US" sz="2000" dirty="0"/>
              <a:t>/o/5154/p/</a:t>
            </a:r>
            <a:r>
              <a:rPr lang="en-US" sz="2000" dirty="0" err="1"/>
              <a:t>dia</a:t>
            </a:r>
            <a:r>
              <a:rPr lang="en-US" sz="2000" dirty="0"/>
              <a:t>/action/public/?</a:t>
            </a:r>
            <a:r>
              <a:rPr lang="en-US" sz="2000" dirty="0" err="1"/>
              <a:t>action_KEY</a:t>
            </a:r>
            <a:r>
              <a:rPr lang="en-US" sz="2000" dirty="0"/>
              <a:t>=5078</a:t>
            </a:r>
          </a:p>
          <a:p>
            <a:r>
              <a:rPr lang="en-US" b="1" dirty="0"/>
              <a:t> </a:t>
            </a:r>
            <a:endParaRPr lang="en-US" dirty="0"/>
          </a:p>
        </p:txBody>
      </p:sp>
    </p:spTree>
    <p:extLst>
      <p:ext uri="{BB962C8B-B14F-4D97-AF65-F5344CB8AC3E}">
        <p14:creationId xmlns:p14="http://schemas.microsoft.com/office/powerpoint/2010/main" val="412645362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751344"/>
            <a:ext cx="4572000" cy="5940088"/>
          </a:xfrm>
          <a:prstGeom prst="rect">
            <a:avLst/>
          </a:prstGeom>
        </p:spPr>
        <p:txBody>
          <a:bodyPr>
            <a:spAutoFit/>
          </a:bodyPr>
          <a:lstStyle/>
          <a:p>
            <a:r>
              <a:rPr lang="en-US" sz="2000" b="1" dirty="0"/>
              <a:t>Activity 29: Taking a Stance—Letter to the Editor</a:t>
            </a:r>
            <a:endParaRPr lang="en-US" sz="2000" dirty="0"/>
          </a:p>
          <a:p>
            <a:r>
              <a:rPr lang="en-US" sz="2000" dirty="0"/>
              <a:t> </a:t>
            </a:r>
          </a:p>
          <a:p>
            <a:r>
              <a:rPr lang="en-US" sz="2000" dirty="0"/>
              <a:t>Before you write your own letter in response to Rifkin, look at the two sample letters to the editor written in response to “A Change of Heart about Animals.” Then discuss the following questions:</a:t>
            </a:r>
          </a:p>
          <a:p>
            <a:r>
              <a:rPr lang="en-US" sz="2000" dirty="0"/>
              <a:t> </a:t>
            </a:r>
          </a:p>
          <a:p>
            <a:pPr lvl="0"/>
            <a:r>
              <a:rPr lang="en-US" sz="2000" dirty="0"/>
              <a:t>Bob Stevens disagrees with Rifkin and makes several points. Does Stevens refute Rifkin’s arguments?</a:t>
            </a:r>
          </a:p>
          <a:p>
            <a:r>
              <a:rPr lang="en-US" sz="2000" dirty="0"/>
              <a:t> </a:t>
            </a:r>
          </a:p>
          <a:p>
            <a:pPr lvl="0"/>
            <a:r>
              <a:rPr lang="en-US" sz="2000" dirty="0"/>
              <a:t>In his first paragraph, Stevens argues that because a predator (such as a hawk) does not feel empathy for its prey, humans do not need to feel empathy for the animals they eat and that such feelings would be unnatural. Do you agree?</a:t>
            </a:r>
          </a:p>
        </p:txBody>
      </p:sp>
    </p:spTree>
    <p:extLst>
      <p:ext uri="{BB962C8B-B14F-4D97-AF65-F5344CB8AC3E}">
        <p14:creationId xmlns:p14="http://schemas.microsoft.com/office/powerpoint/2010/main" val="191982106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612844"/>
            <a:ext cx="4572000" cy="6801862"/>
          </a:xfrm>
          <a:prstGeom prst="rect">
            <a:avLst/>
          </a:prstGeom>
        </p:spPr>
        <p:txBody>
          <a:bodyPr>
            <a:spAutoFit/>
          </a:bodyPr>
          <a:lstStyle/>
          <a:p>
            <a:pPr lvl="0"/>
            <a:r>
              <a:rPr lang="en-US" sz="2000" dirty="0"/>
              <a:t>Stevens notes that some animals can mimic human speech but argues that they do not understand what they are saying. What would Rifkin say to this?</a:t>
            </a:r>
          </a:p>
          <a:p>
            <a:pPr lvl="0"/>
            <a:r>
              <a:rPr lang="en-US" sz="2000" dirty="0"/>
              <a:t>Is it true, as Stevens argues, that Rifkin wants animals to have more rights than humans?</a:t>
            </a:r>
          </a:p>
          <a:p>
            <a:r>
              <a:rPr lang="en-US" sz="2000" dirty="0"/>
              <a:t> </a:t>
            </a:r>
          </a:p>
          <a:p>
            <a:pPr lvl="0"/>
            <a:r>
              <a:rPr lang="en-US" sz="2000" dirty="0"/>
              <a:t>Lois Frazier says that pet owners know that animals have feelings and abilities not too different from humans. Do some pet owners treat their pets like people? Is this a good move? Why or why not?</a:t>
            </a:r>
          </a:p>
          <a:p>
            <a:r>
              <a:rPr lang="en-US" sz="2000" dirty="0"/>
              <a:t> </a:t>
            </a:r>
          </a:p>
          <a:p>
            <a:pPr lvl="0"/>
            <a:r>
              <a:rPr lang="en-US" sz="2000" dirty="0"/>
              <a:t>Frazier argues that Rifkin needs to take his argument further and promote a vegetarian lifestyle with no animal products.  Is this a reasonable conclusion to draw from Rifkin’s arguments?  Do you agree with her?</a:t>
            </a:r>
          </a:p>
          <a:p>
            <a:r>
              <a:rPr lang="en-US" b="1" dirty="0"/>
              <a:t> </a:t>
            </a:r>
            <a:endParaRPr lang="en-US" dirty="0"/>
          </a:p>
          <a:p>
            <a:r>
              <a:rPr lang="en-US" b="1" dirty="0"/>
              <a:t> </a:t>
            </a:r>
            <a:endParaRPr lang="en-US" dirty="0"/>
          </a:p>
        </p:txBody>
      </p:sp>
    </p:spTree>
    <p:extLst>
      <p:ext uri="{BB962C8B-B14F-4D97-AF65-F5344CB8AC3E}">
        <p14:creationId xmlns:p14="http://schemas.microsoft.com/office/powerpoint/2010/main" val="208316327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32639"/>
          </a:xfrm>
          <a:prstGeom prst="rect">
            <a:avLst/>
          </a:prstGeom>
        </p:spPr>
        <p:txBody>
          <a:bodyPr wrap="square">
            <a:spAutoFit/>
          </a:bodyPr>
          <a:lstStyle/>
          <a:p>
            <a:r>
              <a:rPr lang="en-US" sz="2000" b="1" dirty="0"/>
              <a:t>Activity 30: Taking a Stance (Animal Bill of Rights)</a:t>
            </a:r>
            <a:endParaRPr lang="en-US" sz="2000" dirty="0"/>
          </a:p>
          <a:p>
            <a:r>
              <a:rPr lang="en-US" sz="2000" dirty="0"/>
              <a:t> </a:t>
            </a:r>
          </a:p>
          <a:p>
            <a:r>
              <a:rPr lang="en-US" sz="2000" dirty="0"/>
              <a:t>After reading and discussing the essay assignment, review your collected notes and annotations to see how they are relevant to the prompt. Then answer the following questions:</a:t>
            </a:r>
          </a:p>
          <a:p>
            <a:r>
              <a:rPr lang="en-US" sz="2000" dirty="0"/>
              <a:t> </a:t>
            </a:r>
          </a:p>
          <a:p>
            <a:pPr lvl="0"/>
            <a:r>
              <a:rPr lang="en-US" sz="2000" dirty="0"/>
              <a:t>Would Rifkin agree with the supporters of the Animal Bill of Rights? Do you agree?</a:t>
            </a:r>
          </a:p>
          <a:p>
            <a:r>
              <a:rPr lang="en-US" sz="2000" dirty="0"/>
              <a:t> </a:t>
            </a:r>
          </a:p>
          <a:p>
            <a:pPr lvl="0"/>
            <a:r>
              <a:rPr lang="en-US" sz="2000" dirty="0"/>
              <a:t>Would Braithwaite agree? Do you agree with her?</a:t>
            </a:r>
          </a:p>
          <a:p>
            <a:r>
              <a:rPr lang="en-US" sz="2000" dirty="0"/>
              <a:t> </a:t>
            </a:r>
          </a:p>
          <a:p>
            <a:pPr lvl="0"/>
            <a:r>
              <a:rPr lang="en-US" sz="2000" dirty="0"/>
              <a:t>If you agree with the authors of the readings, do you agree completely? (We are often tempted to say, “I totally agree with…” when in fact, we don’t agree totally.  We agree with some points but not others.)</a:t>
            </a:r>
          </a:p>
          <a:p>
            <a:r>
              <a:rPr lang="en-US" sz="2000" dirty="0"/>
              <a:t> </a:t>
            </a:r>
          </a:p>
          <a:p>
            <a:pPr lvl="0"/>
            <a:r>
              <a:rPr lang="en-US" sz="2000" dirty="0"/>
              <a:t>What would be the consequences of the position you take? Sometimes we find that while we find an abstract philosophical position attractive, we are unwilling to accept the practical consequences of the position. For example, what if the Animal Bill of Rights meant that you couldn’t eat meat anymore? What if it made fishing illegal? What if it told you how to take care of your dog?</a:t>
            </a:r>
          </a:p>
          <a:p>
            <a:r>
              <a:rPr lang="en-US" sz="2000" dirty="0"/>
              <a:t> </a:t>
            </a:r>
          </a:p>
          <a:p>
            <a:pPr lvl="0"/>
            <a:r>
              <a:rPr lang="en-US" sz="2000" dirty="0"/>
              <a:t>Can you state your position in a sentence or two?</a:t>
            </a:r>
          </a:p>
          <a:p>
            <a:r>
              <a:rPr lang="en-US" dirty="0"/>
              <a:t> </a:t>
            </a:r>
          </a:p>
        </p:txBody>
      </p:sp>
    </p:spTree>
    <p:extLst>
      <p:ext uri="{BB962C8B-B14F-4D97-AF65-F5344CB8AC3E}">
        <p14:creationId xmlns:p14="http://schemas.microsoft.com/office/powerpoint/2010/main" val="232033927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3000" y="228600"/>
            <a:ext cx="6477000" cy="6001642"/>
          </a:xfrm>
          <a:prstGeom prst="rect">
            <a:avLst/>
          </a:prstGeom>
        </p:spPr>
        <p:txBody>
          <a:bodyPr wrap="square">
            <a:spAutoFit/>
          </a:bodyPr>
          <a:lstStyle/>
          <a:p>
            <a:r>
              <a:rPr lang="en-US" sz="2400" b="1" dirty="0"/>
              <a:t>Activity 31</a:t>
            </a:r>
            <a:r>
              <a:rPr lang="en-US" sz="2400" dirty="0"/>
              <a:t>: </a:t>
            </a:r>
            <a:r>
              <a:rPr lang="en-US" sz="2400" b="1" dirty="0"/>
              <a:t>Trying on Words, Perspectives, and Ideas</a:t>
            </a:r>
            <a:endParaRPr lang="en-US" sz="2400" dirty="0"/>
          </a:p>
          <a:p>
            <a:r>
              <a:rPr lang="en-US" sz="2400" dirty="0"/>
              <a:t> </a:t>
            </a:r>
          </a:p>
          <a:p>
            <a:r>
              <a:rPr lang="en-US" sz="2400" dirty="0"/>
              <a:t>One way to practice looking at the situation from multiple perspectives is to engage in an activity in which different personas are adopted. First, adopt a persona or perspective based on criteria from your teacher. The perspectives could be based on the writers of the articles you have been reading or sources quoted in them, but they could also be based on other people you know or know of, such as a teacher, the school principal, the President of the United States, or even a movie actor or a rock star. Then, answer the following questions based on the issues raised by the articles you have been reading.</a:t>
            </a:r>
          </a:p>
        </p:txBody>
      </p:sp>
    </p:spTree>
    <p:extLst>
      <p:ext uri="{BB962C8B-B14F-4D97-AF65-F5344CB8AC3E}">
        <p14:creationId xmlns:p14="http://schemas.microsoft.com/office/powerpoint/2010/main" val="124572385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1859340"/>
            <a:ext cx="4572000" cy="4524315"/>
          </a:xfrm>
          <a:prstGeom prst="rect">
            <a:avLst/>
          </a:prstGeom>
        </p:spPr>
        <p:txBody>
          <a:bodyPr>
            <a:spAutoFit/>
          </a:bodyPr>
          <a:lstStyle/>
          <a:p>
            <a:r>
              <a:rPr lang="en-US" sz="2400" dirty="0"/>
              <a:t>These could be policy questions:</a:t>
            </a:r>
          </a:p>
          <a:p>
            <a:r>
              <a:rPr lang="en-US" sz="2400" dirty="0"/>
              <a:t> </a:t>
            </a:r>
          </a:p>
          <a:p>
            <a:r>
              <a:rPr lang="en-US" sz="2400" dirty="0"/>
              <a:t>(What should we do about </a:t>
            </a:r>
            <a:r>
              <a:rPr lang="en-US" sz="2400" u="sng" dirty="0"/>
              <a:t> 	</a:t>
            </a:r>
            <a:r>
              <a:rPr lang="en-US" sz="2400" dirty="0"/>
              <a:t>?)</a:t>
            </a:r>
          </a:p>
          <a:p>
            <a:r>
              <a:rPr lang="en-US" sz="2400" dirty="0"/>
              <a:t> </a:t>
            </a:r>
          </a:p>
          <a:p>
            <a:r>
              <a:rPr lang="en-US" sz="2400" dirty="0"/>
              <a:t>or value questions</a:t>
            </a:r>
          </a:p>
          <a:p>
            <a:r>
              <a:rPr lang="en-US" sz="2400" dirty="0"/>
              <a:t> </a:t>
            </a:r>
          </a:p>
          <a:p>
            <a:r>
              <a:rPr lang="en-US" sz="2400" dirty="0"/>
              <a:t>(Is </a:t>
            </a:r>
            <a:r>
              <a:rPr lang="en-US" sz="2400" u="sng" dirty="0"/>
              <a:t> 	</a:t>
            </a:r>
            <a:r>
              <a:rPr lang="en-US" sz="2400" dirty="0"/>
              <a:t>good or bad?).</a:t>
            </a:r>
          </a:p>
          <a:p>
            <a:r>
              <a:rPr lang="en-US" sz="2400" dirty="0"/>
              <a:t>Your task is to think,</a:t>
            </a:r>
          </a:p>
          <a:p>
            <a:r>
              <a:rPr lang="en-US" sz="2400" dirty="0"/>
              <a:t>“What would </a:t>
            </a:r>
            <a:r>
              <a:rPr lang="en-US" sz="2400" u="sng" dirty="0"/>
              <a:t> 	</a:t>
            </a:r>
            <a:r>
              <a:rPr lang="en-US" sz="2400" dirty="0"/>
              <a:t>say about this?”</a:t>
            </a:r>
          </a:p>
          <a:p>
            <a:r>
              <a:rPr lang="en-US" sz="2400" dirty="0"/>
              <a:t> </a:t>
            </a:r>
          </a:p>
          <a:p>
            <a:r>
              <a:rPr lang="en-US" sz="2400" dirty="0"/>
              <a:t>“How would </a:t>
            </a:r>
            <a:r>
              <a:rPr lang="en-US" sz="2400" u="sng" dirty="0"/>
              <a:t> 	</a:t>
            </a:r>
            <a:r>
              <a:rPr lang="en-US" sz="2400" dirty="0"/>
              <a:t>answer this question?”</a:t>
            </a:r>
          </a:p>
        </p:txBody>
      </p:sp>
    </p:spTree>
    <p:extLst>
      <p:ext uri="{BB962C8B-B14F-4D97-AF65-F5344CB8AC3E}">
        <p14:creationId xmlns:p14="http://schemas.microsoft.com/office/powerpoint/2010/main" val="21207623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1516" y="0"/>
            <a:ext cx="9144000" cy="1417638"/>
          </a:xfrm>
        </p:spPr>
        <p:txBody>
          <a:bodyPr>
            <a:normAutofit fontScale="90000"/>
          </a:bodyPr>
          <a:lstStyle/>
          <a:p>
            <a:r>
              <a:rPr lang="en-US" dirty="0"/>
              <a:t>Okay, in case you are still confused, here’s a video that cleared it up for me</a:t>
            </a:r>
            <a:r>
              <a:rPr lang="en-US" dirty="0" smtClean="0"/>
              <a:t>:</a:t>
            </a:r>
            <a:br>
              <a:rPr lang="en-US" dirty="0" smtClean="0"/>
            </a:br>
            <a:endParaRPr lang="en-US" sz="1800" dirty="0"/>
          </a:p>
        </p:txBody>
      </p:sp>
      <p:pic>
        <p:nvPicPr>
          <p:cNvPr id="7" name="Ethos, Pathos, and Logos- Effective tools to make your child eat spinach.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rcRect t="12503" b="12503"/>
          <a:stretch>
            <a:fillRect/>
          </a:stretch>
        </p:blipFill>
        <p:spPr/>
      </p:pic>
      <p:sp>
        <p:nvSpPr>
          <p:cNvPr id="10" name="TextBox 9"/>
          <p:cNvSpPr txBox="1"/>
          <p:nvPr/>
        </p:nvSpPr>
        <p:spPr>
          <a:xfrm>
            <a:off x="457200" y="6248400"/>
            <a:ext cx="8229600" cy="369332"/>
          </a:xfrm>
          <a:prstGeom prst="rect">
            <a:avLst/>
          </a:prstGeom>
          <a:noFill/>
        </p:spPr>
        <p:txBody>
          <a:bodyPr wrap="square" rtlCol="0">
            <a:spAutoFit/>
          </a:bodyPr>
          <a:lstStyle/>
          <a:p>
            <a:r>
              <a:rPr lang="en-US" dirty="0"/>
              <a:t>http://</a:t>
            </a:r>
            <a:r>
              <a:rPr lang="en-US" dirty="0" err="1"/>
              <a:t>www.youtube.com</a:t>
            </a:r>
            <a:r>
              <a:rPr lang="en-US" dirty="0"/>
              <a:t>/</a:t>
            </a:r>
            <a:r>
              <a:rPr lang="en-US" dirty="0" err="1"/>
              <a:t>watch?v</a:t>
            </a:r>
            <a:r>
              <a:rPr lang="en-US" dirty="0"/>
              <a:t>=bHMQEggEG4k</a:t>
            </a:r>
          </a:p>
        </p:txBody>
      </p:sp>
    </p:spTree>
    <p:extLst>
      <p:ext uri="{BB962C8B-B14F-4D97-AF65-F5344CB8AC3E}">
        <p14:creationId xmlns:p14="http://schemas.microsoft.com/office/powerpoint/2010/main" val="1302092350"/>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9200" y="228600"/>
            <a:ext cx="6629400" cy="4893647"/>
          </a:xfrm>
          <a:prstGeom prst="rect">
            <a:avLst/>
          </a:prstGeom>
        </p:spPr>
        <p:txBody>
          <a:bodyPr wrap="square">
            <a:spAutoFit/>
          </a:bodyPr>
          <a:lstStyle/>
          <a:p>
            <a:r>
              <a:rPr lang="en-US" sz="2400" b="1" dirty="0"/>
              <a:t>Activity 32: Gathering Evidence to Support Your Claims</a:t>
            </a:r>
            <a:endParaRPr lang="en-US" sz="2400" dirty="0"/>
          </a:p>
          <a:p>
            <a:r>
              <a:rPr lang="en-US" sz="2400" dirty="0"/>
              <a:t> </a:t>
            </a:r>
          </a:p>
          <a:p>
            <a:pPr lvl="0"/>
            <a:r>
              <a:rPr lang="en-US" sz="2400" dirty="0"/>
              <a:t>What are you going to quote or paraphrase from the article or articles you read? What do you want to say in response?</a:t>
            </a:r>
          </a:p>
          <a:p>
            <a:r>
              <a:rPr lang="en-US" sz="2400" dirty="0"/>
              <a:t> </a:t>
            </a:r>
          </a:p>
          <a:p>
            <a:pPr lvl="0"/>
            <a:r>
              <a:rPr lang="en-US" sz="2400" dirty="0"/>
              <a:t>What information do you need to support your claims? Where are you going to find it? (This may involve Internet searches. If so, what search terms will you use?)</a:t>
            </a:r>
          </a:p>
          <a:p>
            <a:pPr lvl="0"/>
            <a:r>
              <a:rPr lang="en-US" sz="2400" dirty="0"/>
              <a:t>How closely does this piece of evidence relate to the claim it is supposed to support?</a:t>
            </a:r>
          </a:p>
        </p:txBody>
      </p:sp>
    </p:spTree>
    <p:extLst>
      <p:ext uri="{BB962C8B-B14F-4D97-AF65-F5344CB8AC3E}">
        <p14:creationId xmlns:p14="http://schemas.microsoft.com/office/powerpoint/2010/main" val="373922787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52400"/>
            <a:ext cx="9144000" cy="400110"/>
          </a:xfrm>
          <a:prstGeom prst="rect">
            <a:avLst/>
          </a:prstGeom>
        </p:spPr>
        <p:txBody>
          <a:bodyPr wrap="square">
            <a:spAutoFit/>
          </a:bodyPr>
          <a:lstStyle/>
          <a:p>
            <a:endParaRPr lang="en-US" sz="2000" dirty="0"/>
          </a:p>
        </p:txBody>
      </p:sp>
      <p:sp>
        <p:nvSpPr>
          <p:cNvPr id="3" name="Rectangle 2"/>
          <p:cNvSpPr/>
          <p:nvPr/>
        </p:nvSpPr>
        <p:spPr>
          <a:xfrm>
            <a:off x="1371600" y="228600"/>
            <a:ext cx="6096000" cy="4893647"/>
          </a:xfrm>
          <a:prstGeom prst="rect">
            <a:avLst/>
          </a:prstGeom>
        </p:spPr>
        <p:txBody>
          <a:bodyPr wrap="square">
            <a:spAutoFit/>
          </a:bodyPr>
          <a:lstStyle/>
          <a:p>
            <a:pPr lvl="0"/>
            <a:r>
              <a:rPr lang="en-US" sz="2400" dirty="0"/>
              <a:t>Is this piece of evidence a fact or an opinion?  Is it an example?</a:t>
            </a:r>
          </a:p>
          <a:p>
            <a:r>
              <a:rPr lang="en-US" sz="2400" dirty="0"/>
              <a:t> </a:t>
            </a:r>
          </a:p>
          <a:p>
            <a:pPr lvl="0"/>
            <a:r>
              <a:rPr lang="en-US" sz="2400" dirty="0"/>
              <a:t>If this evidence is a fact, what kind of fact is it (statistic, experimental result, quotation)?</a:t>
            </a:r>
          </a:p>
          <a:p>
            <a:r>
              <a:rPr lang="en-US" sz="2400" dirty="0"/>
              <a:t> </a:t>
            </a:r>
          </a:p>
          <a:p>
            <a:pPr lvl="0"/>
            <a:r>
              <a:rPr lang="en-US" sz="2400" dirty="0"/>
              <a:t>If it is an opinion, what makes the opinion credible?</a:t>
            </a:r>
          </a:p>
          <a:p>
            <a:r>
              <a:rPr lang="en-US" sz="2400" dirty="0"/>
              <a:t> </a:t>
            </a:r>
          </a:p>
          <a:p>
            <a:pPr lvl="0"/>
            <a:r>
              <a:rPr lang="en-US" sz="2400" dirty="0"/>
              <a:t>What makes this evidence persuasive?</a:t>
            </a:r>
          </a:p>
          <a:p>
            <a:r>
              <a:rPr lang="en-US" sz="2400" dirty="0"/>
              <a:t> </a:t>
            </a:r>
          </a:p>
          <a:p>
            <a:pPr lvl="0"/>
            <a:r>
              <a:rPr lang="en-US" sz="2400" dirty="0"/>
              <a:t>How well will the evidence suit the audience and the rhetorical purpose of the piece?</a:t>
            </a:r>
          </a:p>
        </p:txBody>
      </p:sp>
    </p:spTree>
    <p:extLst>
      <p:ext uri="{BB962C8B-B14F-4D97-AF65-F5344CB8AC3E}">
        <p14:creationId xmlns:p14="http://schemas.microsoft.com/office/powerpoint/2010/main" val="324417412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95400" y="304800"/>
            <a:ext cx="6553200" cy="4401205"/>
          </a:xfrm>
          <a:prstGeom prst="rect">
            <a:avLst/>
          </a:prstGeom>
        </p:spPr>
        <p:txBody>
          <a:bodyPr wrap="square">
            <a:spAutoFit/>
          </a:bodyPr>
          <a:lstStyle/>
          <a:p>
            <a:r>
              <a:rPr lang="en-US" sz="2000" b="1" dirty="0"/>
              <a:t>Activity 33: Quote, Paraphrase, and Respond</a:t>
            </a:r>
            <a:endParaRPr lang="en-US" sz="2000" dirty="0"/>
          </a:p>
          <a:p>
            <a:r>
              <a:rPr lang="en-US" sz="2000" dirty="0"/>
              <a:t> </a:t>
            </a:r>
          </a:p>
          <a:p>
            <a:r>
              <a:rPr lang="en-US" sz="2000" dirty="0"/>
              <a:t>Choose three passages from the article you might be able to use in a letter or an essay. You may want to choose passages you strongly agree or disagree with.</a:t>
            </a:r>
          </a:p>
          <a:p>
            <a:r>
              <a:rPr lang="en-US" sz="2000" dirty="0"/>
              <a:t> </a:t>
            </a:r>
          </a:p>
          <a:p>
            <a:pPr lvl="0"/>
            <a:r>
              <a:rPr lang="en-US" sz="2000" dirty="0"/>
              <a:t>First, write each passage down as a correctly punctuated direct quotation.</a:t>
            </a:r>
          </a:p>
          <a:p>
            <a:r>
              <a:rPr lang="en-US" sz="2000" dirty="0"/>
              <a:t> </a:t>
            </a:r>
          </a:p>
          <a:p>
            <a:pPr lvl="0"/>
            <a:r>
              <a:rPr lang="en-US" sz="2000" dirty="0"/>
              <a:t>Second, paraphrase the material in your own words. What does the author mean by this?</a:t>
            </a:r>
          </a:p>
          <a:p>
            <a:r>
              <a:rPr lang="en-US" sz="2000" dirty="0"/>
              <a:t> </a:t>
            </a:r>
          </a:p>
          <a:p>
            <a:pPr lvl="0"/>
            <a:r>
              <a:rPr lang="en-US" sz="2000" dirty="0"/>
              <a:t>Third, respond to the idea expressed in the passage by agreeing or disagreeing with it and explaining why.</a:t>
            </a:r>
          </a:p>
        </p:txBody>
      </p:sp>
    </p:spTree>
    <p:extLst>
      <p:ext uri="{BB962C8B-B14F-4D97-AF65-F5344CB8AC3E}">
        <p14:creationId xmlns:p14="http://schemas.microsoft.com/office/powerpoint/2010/main" val="100396143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1166842"/>
            <a:ext cx="4572000" cy="5324535"/>
          </a:xfrm>
          <a:prstGeom prst="rect">
            <a:avLst/>
          </a:prstGeom>
        </p:spPr>
        <p:txBody>
          <a:bodyPr>
            <a:spAutoFit/>
          </a:bodyPr>
          <a:lstStyle/>
          <a:p>
            <a:r>
              <a:rPr lang="en-US" sz="2000" b="1" dirty="0"/>
              <a:t>Activity 34: Getting Ready to Write</a:t>
            </a:r>
            <a:endParaRPr lang="en-US" sz="2000" dirty="0"/>
          </a:p>
          <a:p>
            <a:r>
              <a:rPr lang="en-US" sz="2000" dirty="0"/>
              <a:t> </a:t>
            </a:r>
          </a:p>
          <a:p>
            <a:r>
              <a:rPr lang="en-US" sz="2000" dirty="0"/>
              <a:t>At this point you should have a good idea what your stance toward the issue is and how you are going to support it. However, before you actually put pen to paper or fingers to keyboard, you may want to try some of the following steps:</a:t>
            </a:r>
          </a:p>
          <a:p>
            <a:r>
              <a:rPr lang="en-US" sz="2000" dirty="0"/>
              <a:t> </a:t>
            </a:r>
          </a:p>
          <a:p>
            <a:pPr lvl="0"/>
            <a:r>
              <a:rPr lang="en-US" sz="2000" dirty="0"/>
              <a:t>Organize your notes and other materials in the order you think you will use them.</a:t>
            </a:r>
          </a:p>
          <a:p>
            <a:r>
              <a:rPr lang="en-US" sz="2000" dirty="0"/>
              <a:t> </a:t>
            </a:r>
          </a:p>
          <a:p>
            <a:pPr lvl="0"/>
            <a:r>
              <a:rPr lang="en-US" sz="2000" dirty="0"/>
              <a:t>Create a rough outline of your main points. (This is usually a good idea if you are going to do a timed writing, but it also can keep you on track as you write a longer piece.)</a:t>
            </a:r>
          </a:p>
        </p:txBody>
      </p:sp>
    </p:spTree>
    <p:extLst>
      <p:ext uri="{BB962C8B-B14F-4D97-AF65-F5344CB8AC3E}">
        <p14:creationId xmlns:p14="http://schemas.microsoft.com/office/powerpoint/2010/main" val="56880522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81200" y="1219201"/>
            <a:ext cx="4876800" cy="3970318"/>
          </a:xfrm>
          <a:prstGeom prst="rect">
            <a:avLst/>
          </a:prstGeom>
        </p:spPr>
        <p:txBody>
          <a:bodyPr wrap="square">
            <a:spAutoFit/>
          </a:bodyPr>
          <a:lstStyle/>
          <a:p>
            <a:r>
              <a:rPr lang="en-US" dirty="0"/>
              <a:t> </a:t>
            </a:r>
          </a:p>
          <a:p>
            <a:r>
              <a:rPr lang="en-US" sz="2400" dirty="0"/>
              <a:t>Write down a statement of your position and share it with a classmate or family member.  Listen to his or her response. (Examples: “No matter what Jeremy Rifkin says, humans are different from animals,” or “Current laws for the protection of animals from cruelty are adequate.”)</a:t>
            </a:r>
          </a:p>
          <a:p>
            <a:r>
              <a:rPr lang="en-US" sz="2400" dirty="0"/>
              <a:t> </a:t>
            </a:r>
          </a:p>
          <a:p>
            <a:r>
              <a:rPr lang="en-US" dirty="0"/>
              <a:t> </a:t>
            </a:r>
          </a:p>
        </p:txBody>
      </p:sp>
    </p:spTree>
    <p:extLst>
      <p:ext uri="{BB962C8B-B14F-4D97-AF65-F5344CB8AC3E}">
        <p14:creationId xmlns:p14="http://schemas.microsoft.com/office/powerpoint/2010/main" val="328035436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5632311"/>
          </a:xfrm>
          <a:prstGeom prst="rect">
            <a:avLst/>
          </a:prstGeom>
        </p:spPr>
        <p:txBody>
          <a:bodyPr wrap="square">
            <a:spAutoFit/>
          </a:bodyPr>
          <a:lstStyle/>
          <a:p>
            <a:r>
              <a:rPr lang="en-US" sz="2000" dirty="0"/>
              <a:t>Writing Rhetorically</a:t>
            </a:r>
          </a:p>
          <a:p>
            <a:r>
              <a:rPr lang="en-US" sz="2000" b="1" dirty="0"/>
              <a:t> </a:t>
            </a:r>
            <a:endParaRPr lang="en-US" sz="2000" dirty="0"/>
          </a:p>
          <a:p>
            <a:r>
              <a:rPr lang="en-US" sz="2000" b="1" dirty="0"/>
              <a:t>Entering the Conversation</a:t>
            </a:r>
            <a:endParaRPr lang="en-US" sz="2000" dirty="0"/>
          </a:p>
          <a:p>
            <a:pPr algn="ctr"/>
            <a:endParaRPr lang="en-US" sz="2000" b="1" dirty="0" smtClean="0"/>
          </a:p>
          <a:p>
            <a:pPr algn="ctr"/>
            <a:r>
              <a:rPr lang="en-US" sz="2000" b="1" dirty="0"/>
              <a:t> </a:t>
            </a:r>
            <a:r>
              <a:rPr lang="en-US" sz="2000" b="1" dirty="0" smtClean="0"/>
              <a:t>Activity </a:t>
            </a:r>
            <a:r>
              <a:rPr lang="en-US" sz="2000" b="1" dirty="0"/>
              <a:t>35: Composing a Draft</a:t>
            </a:r>
            <a:endParaRPr lang="en-US" sz="2000" dirty="0"/>
          </a:p>
          <a:p>
            <a:r>
              <a:rPr lang="en-US" sz="2000" dirty="0"/>
              <a:t> </a:t>
            </a:r>
          </a:p>
          <a:p>
            <a:r>
              <a:rPr lang="en-US" sz="2000" dirty="0"/>
              <a:t>Think about your audience. For a letter to the editor, your audience is not only the editor of the newspaper or Web site, but also the readers. For an essay about the Animal Bill of Rights, your audience is probably people who might consider signing the petition and ultimately might vote for or against it. However, in composing a first draft, your primary concern is to get your ideas down on paper and develop them. In a first draft, you can explore ideas and take risks. The first draft is sometimes called a “writer-based” draft because it is really for you, although thinking about your audience often helps you think of what to say. Later, you will revise it for your audience and proofread it. Even though  you have read articles, researched facts, and engaged in discussions  with your classmates and are well on your way to becoming an expert on this issue, you may actually discover some of your best ideas while writing your first draft. So go for it!</a:t>
            </a:r>
          </a:p>
        </p:txBody>
      </p:sp>
    </p:spTree>
    <p:extLst>
      <p:ext uri="{BB962C8B-B14F-4D97-AF65-F5344CB8AC3E}">
        <p14:creationId xmlns:p14="http://schemas.microsoft.com/office/powerpoint/2010/main" val="158104476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76400" y="152400"/>
            <a:ext cx="5181600" cy="5632311"/>
          </a:xfrm>
          <a:prstGeom prst="rect">
            <a:avLst/>
          </a:prstGeom>
        </p:spPr>
        <p:txBody>
          <a:bodyPr wrap="square">
            <a:spAutoFit/>
          </a:bodyPr>
          <a:lstStyle/>
          <a:p>
            <a:r>
              <a:rPr lang="en-US" sz="2000" b="1" dirty="0"/>
              <a:t>Activity 36: Considering Structure</a:t>
            </a:r>
            <a:endParaRPr lang="en-US" sz="2000" dirty="0"/>
          </a:p>
          <a:p>
            <a:r>
              <a:rPr lang="en-US" sz="2000" dirty="0"/>
              <a:t> </a:t>
            </a:r>
          </a:p>
          <a:p>
            <a:r>
              <a:rPr lang="en-US" sz="2000" dirty="0"/>
              <a:t>Choose the appropriate model below for the type of text you are producing. Ask yourself, does your organizational pattern fit the structure? Can it be made clearer or more effective?</a:t>
            </a:r>
          </a:p>
          <a:p>
            <a:r>
              <a:rPr lang="en-US" sz="2000" dirty="0"/>
              <a:t> </a:t>
            </a:r>
          </a:p>
          <a:p>
            <a:r>
              <a:rPr lang="en-US" sz="2000" b="1" dirty="0"/>
              <a:t>Letter to the Editor</a:t>
            </a:r>
            <a:endParaRPr lang="en-US" sz="2000" dirty="0"/>
          </a:p>
          <a:p>
            <a:r>
              <a:rPr lang="en-US" sz="2000" dirty="0"/>
              <a:t> </a:t>
            </a:r>
          </a:p>
          <a:p>
            <a:r>
              <a:rPr lang="en-US" sz="2000" dirty="0"/>
              <a:t>As noted above, some letters respond to the thesis of the editorial, either in support or disagreement, and provide further arguments or further evidence. Other letters focus on one point made by the original author and support it, question it, or refute it. A letter to the editor will probably have a beginning, middle, and end structure something like this:</a:t>
            </a:r>
          </a:p>
        </p:txBody>
      </p:sp>
    </p:spTree>
    <p:extLst>
      <p:ext uri="{BB962C8B-B14F-4D97-AF65-F5344CB8AC3E}">
        <p14:creationId xmlns:p14="http://schemas.microsoft.com/office/powerpoint/2010/main" val="297030059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71600" y="474345"/>
            <a:ext cx="6019800" cy="5909310"/>
          </a:xfrm>
          <a:prstGeom prst="rect">
            <a:avLst/>
          </a:prstGeom>
        </p:spPr>
        <p:txBody>
          <a:bodyPr wrap="square">
            <a:spAutoFit/>
          </a:bodyPr>
          <a:lstStyle/>
          <a:p>
            <a:r>
              <a:rPr lang="en-US" sz="2000" u="sng" dirty="0"/>
              <a:t>Introduction</a:t>
            </a:r>
            <a:endParaRPr lang="en-US" sz="2000" dirty="0"/>
          </a:p>
          <a:p>
            <a:r>
              <a:rPr lang="en-US" sz="2000" dirty="0"/>
              <a:t> </a:t>
            </a:r>
          </a:p>
          <a:p>
            <a:r>
              <a:rPr lang="en-US" sz="2000" dirty="0"/>
              <a:t>In [Title of Op-Ed Piece], [Writer of Op-Ed Piece] says [Quote or Paraphrase from Op-Ed]. This is then followed by your own position statement.  You may want to also indicate what role or experience you have in the matter as a way of establishing ethos.</a:t>
            </a:r>
          </a:p>
          <a:p>
            <a:r>
              <a:rPr lang="en-US" sz="2000" dirty="0"/>
              <a:t> </a:t>
            </a:r>
          </a:p>
          <a:p>
            <a:r>
              <a:rPr lang="en-US" sz="2000" u="sng" dirty="0"/>
              <a:t>Middle</a:t>
            </a:r>
            <a:endParaRPr lang="en-US" sz="2000" dirty="0"/>
          </a:p>
          <a:p>
            <a:r>
              <a:rPr lang="en-US" sz="2000" dirty="0"/>
              <a:t> </a:t>
            </a:r>
          </a:p>
          <a:p>
            <a:r>
              <a:rPr lang="en-US" sz="2000" dirty="0"/>
              <a:t>The middle paragraph (or paragraphs) presents arguments in favor of your position. It may cite and respond to ideas from the original piece. Be concise!</a:t>
            </a:r>
          </a:p>
          <a:p>
            <a:r>
              <a:rPr lang="en-US" sz="2000" dirty="0"/>
              <a:t> </a:t>
            </a:r>
          </a:p>
          <a:p>
            <a:r>
              <a:rPr lang="en-US" sz="2000" u="sng" dirty="0"/>
              <a:t>Conclusion</a:t>
            </a:r>
            <a:endParaRPr lang="en-US" sz="2000" dirty="0"/>
          </a:p>
          <a:p>
            <a:r>
              <a:rPr lang="en-US" sz="2000" dirty="0"/>
              <a:t> </a:t>
            </a:r>
          </a:p>
          <a:p>
            <a:r>
              <a:rPr lang="en-US" sz="2000" dirty="0"/>
              <a:t>The conclusion may make a strong final point or advocate a course of action for the reader.</a:t>
            </a:r>
          </a:p>
          <a:p>
            <a:r>
              <a:rPr lang="en-US" dirty="0"/>
              <a:t> </a:t>
            </a:r>
          </a:p>
        </p:txBody>
      </p:sp>
    </p:spTree>
    <p:extLst>
      <p:ext uri="{BB962C8B-B14F-4D97-AF65-F5344CB8AC3E}">
        <p14:creationId xmlns:p14="http://schemas.microsoft.com/office/powerpoint/2010/main" val="190776317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9200" y="197346"/>
            <a:ext cx="6553200" cy="6247864"/>
          </a:xfrm>
          <a:prstGeom prst="rect">
            <a:avLst/>
          </a:prstGeom>
        </p:spPr>
        <p:txBody>
          <a:bodyPr wrap="square">
            <a:spAutoFit/>
          </a:bodyPr>
          <a:lstStyle/>
          <a:p>
            <a:r>
              <a:rPr lang="en-US" sz="2000" b="1" dirty="0"/>
              <a:t>Essay</a:t>
            </a:r>
            <a:endParaRPr lang="en-US" sz="2000" dirty="0"/>
          </a:p>
          <a:p>
            <a:r>
              <a:rPr lang="en-US" sz="2000" dirty="0"/>
              <a:t> </a:t>
            </a:r>
          </a:p>
          <a:p>
            <a:r>
              <a:rPr lang="en-US" sz="2000" dirty="0"/>
              <a:t> </a:t>
            </a:r>
          </a:p>
          <a:p>
            <a:r>
              <a:rPr lang="en-US" sz="2000" dirty="0"/>
              <a:t>Here are some questions that may be helpful in thinking about the effectiveness of your organization:</a:t>
            </a:r>
          </a:p>
          <a:p>
            <a:r>
              <a:rPr lang="en-US" sz="2000" dirty="0"/>
              <a:t> </a:t>
            </a:r>
          </a:p>
          <a:p>
            <a:r>
              <a:rPr lang="en-US" sz="2000" u="sng" dirty="0"/>
              <a:t>Introduction</a:t>
            </a:r>
            <a:endParaRPr lang="en-US" sz="2000" dirty="0"/>
          </a:p>
          <a:p>
            <a:r>
              <a:rPr lang="en-US" sz="2000" dirty="0"/>
              <a:t> </a:t>
            </a:r>
          </a:p>
          <a:p>
            <a:pPr lvl="0"/>
            <a:r>
              <a:rPr lang="en-US" sz="2000" dirty="0"/>
              <a:t>Is it clear what your essay is about?</a:t>
            </a:r>
          </a:p>
          <a:p>
            <a:r>
              <a:rPr lang="en-US" sz="2000" dirty="0"/>
              <a:t> </a:t>
            </a:r>
          </a:p>
          <a:p>
            <a:pPr lvl="0"/>
            <a:r>
              <a:rPr lang="en-US" sz="2000" dirty="0"/>
              <a:t>Do your readers think this is an important topic? Have you caught their interest?</a:t>
            </a:r>
          </a:p>
          <a:p>
            <a:r>
              <a:rPr lang="en-US" sz="2000" dirty="0"/>
              <a:t> </a:t>
            </a:r>
          </a:p>
          <a:p>
            <a:pPr lvl="0"/>
            <a:r>
              <a:rPr lang="en-US" sz="2000" dirty="0"/>
              <a:t>Do your readers have enough background information to know why you are writing about this issue now?</a:t>
            </a:r>
          </a:p>
          <a:p>
            <a:r>
              <a:rPr lang="en-US" sz="2000" dirty="0"/>
              <a:t> </a:t>
            </a:r>
          </a:p>
          <a:p>
            <a:pPr lvl="0"/>
            <a:r>
              <a:rPr lang="en-US" sz="2000" dirty="0"/>
              <a:t>Is it clear what your main point or claim about the Animal Bill of Rights will be? (Remember that you do not have to be totally for or against the Animal Bill of Rights. You might take a more nuanced position.)</a:t>
            </a:r>
          </a:p>
        </p:txBody>
      </p:sp>
    </p:spTree>
    <p:extLst>
      <p:ext uri="{BB962C8B-B14F-4D97-AF65-F5344CB8AC3E}">
        <p14:creationId xmlns:p14="http://schemas.microsoft.com/office/powerpoint/2010/main" val="288940738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52600" y="533400"/>
            <a:ext cx="5105400" cy="5293757"/>
          </a:xfrm>
          <a:prstGeom prst="rect">
            <a:avLst/>
          </a:prstGeom>
        </p:spPr>
        <p:txBody>
          <a:bodyPr wrap="square">
            <a:spAutoFit/>
          </a:bodyPr>
          <a:lstStyle/>
          <a:p>
            <a:r>
              <a:rPr lang="en-US" sz="2000" u="sng" dirty="0"/>
              <a:t>Body</a:t>
            </a:r>
            <a:endParaRPr lang="en-US" sz="2000" dirty="0"/>
          </a:p>
          <a:p>
            <a:r>
              <a:rPr lang="en-US" sz="2000" dirty="0"/>
              <a:t> </a:t>
            </a:r>
          </a:p>
          <a:p>
            <a:pPr lvl="0"/>
            <a:r>
              <a:rPr lang="en-US" sz="2000" dirty="0"/>
              <a:t>Is each point related in some way to the topic?</a:t>
            </a:r>
          </a:p>
          <a:p>
            <a:r>
              <a:rPr lang="en-US" sz="2000" dirty="0"/>
              <a:t> </a:t>
            </a:r>
          </a:p>
          <a:p>
            <a:pPr lvl="0"/>
            <a:r>
              <a:rPr lang="en-US" sz="2000" dirty="0"/>
              <a:t>Are there any paragraphs that could be divided and developed further?</a:t>
            </a:r>
          </a:p>
          <a:p>
            <a:r>
              <a:rPr lang="en-US" sz="2000" dirty="0"/>
              <a:t> </a:t>
            </a:r>
          </a:p>
          <a:p>
            <a:pPr lvl="0"/>
            <a:r>
              <a:rPr lang="en-US" sz="2000" dirty="0"/>
              <a:t>Do your points connect together? Are they presented in an order that is persuasive?</a:t>
            </a:r>
          </a:p>
          <a:p>
            <a:r>
              <a:rPr lang="en-US" sz="2000" dirty="0"/>
              <a:t> </a:t>
            </a:r>
          </a:p>
          <a:p>
            <a:pPr lvl="0"/>
            <a:r>
              <a:rPr lang="en-US" sz="2000" dirty="0"/>
              <a:t>Have you discussed and countered the main points that a reader might raise against your position?</a:t>
            </a:r>
          </a:p>
          <a:p>
            <a:r>
              <a:rPr lang="en-US" sz="2000" dirty="0"/>
              <a:t> </a:t>
            </a:r>
          </a:p>
          <a:p>
            <a:pPr lvl="0"/>
            <a:r>
              <a:rPr lang="en-US" sz="2000" dirty="0"/>
              <a:t>Do you have evidence for each point you want to make? </a:t>
            </a:r>
          </a:p>
          <a:p>
            <a:r>
              <a:rPr lang="en-US" dirty="0"/>
              <a:t> </a:t>
            </a:r>
          </a:p>
        </p:txBody>
      </p:sp>
    </p:spTree>
    <p:extLst>
      <p:ext uri="{BB962C8B-B14F-4D97-AF65-F5344CB8AC3E}">
        <p14:creationId xmlns:p14="http://schemas.microsoft.com/office/powerpoint/2010/main" val="4480582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0" y="152400"/>
            <a:ext cx="7467600" cy="5355313"/>
          </a:xfrm>
          <a:prstGeom prst="rect">
            <a:avLst/>
          </a:prstGeom>
        </p:spPr>
        <p:txBody>
          <a:bodyPr wrap="square">
            <a:spAutoFit/>
          </a:bodyPr>
          <a:lstStyle/>
          <a:p>
            <a:r>
              <a:rPr lang="en-US" b="1" dirty="0"/>
              <a:t>Option 2: Skit</a:t>
            </a:r>
            <a:endParaRPr lang="en-US" dirty="0"/>
          </a:p>
          <a:p>
            <a:r>
              <a:rPr lang="en-US" dirty="0"/>
              <a:t> </a:t>
            </a:r>
          </a:p>
          <a:p>
            <a:r>
              <a:rPr lang="en-US" dirty="0"/>
              <a:t>In a small group, discuss the strategies your friends use when they are trying to borrow a car, go to a concert, buy new clothes, or achieve some other desired result. Pick a situation, and write a short skit showing those persuasive strategies in action. Each skit should employ logical, emotional, and ethical persuasion.  Rehearse and perform your skit for the class.</a:t>
            </a:r>
          </a:p>
          <a:p>
            <a:r>
              <a:rPr lang="en-US" dirty="0"/>
              <a:t> </a:t>
            </a:r>
          </a:p>
          <a:p>
            <a:r>
              <a:rPr lang="en-US" dirty="0"/>
              <a:t>After you have completed the option assigned, discuss the following questions:</a:t>
            </a:r>
          </a:p>
          <a:p>
            <a:r>
              <a:rPr lang="en-US" dirty="0"/>
              <a:t> </a:t>
            </a:r>
          </a:p>
          <a:p>
            <a:pPr lvl="0"/>
            <a:r>
              <a:rPr lang="en-US" dirty="0"/>
              <a:t>Do people use Aristotle’s concepts of ethos, logos, and pathos every day without thinking about it? Can you think of some examples?</a:t>
            </a:r>
          </a:p>
          <a:p>
            <a:r>
              <a:rPr lang="en-US" dirty="0"/>
              <a:t> </a:t>
            </a:r>
          </a:p>
          <a:p>
            <a:pPr lvl="0"/>
            <a:r>
              <a:rPr lang="en-US" dirty="0"/>
              <a:t>Do these concepts apply to politics and advertising as well as person-to-person persuasion? Can you think of some examples?</a:t>
            </a:r>
          </a:p>
          <a:p>
            <a:r>
              <a:rPr lang="en-US" dirty="0"/>
              <a:t> </a:t>
            </a:r>
          </a:p>
          <a:p>
            <a:pPr lvl="0"/>
            <a:r>
              <a:rPr lang="en-US" dirty="0"/>
              <a:t>Are there other means of persuasion that Aristotle did not discuss?</a:t>
            </a:r>
          </a:p>
          <a:p>
            <a:r>
              <a:rPr lang="en-US" dirty="0"/>
              <a:t> </a:t>
            </a:r>
          </a:p>
        </p:txBody>
      </p:sp>
    </p:spTree>
    <p:extLst>
      <p:ext uri="{BB962C8B-B14F-4D97-AF65-F5344CB8AC3E}">
        <p14:creationId xmlns:p14="http://schemas.microsoft.com/office/powerpoint/2010/main" val="1699629428"/>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1997839"/>
            <a:ext cx="4572000" cy="4431983"/>
          </a:xfrm>
          <a:prstGeom prst="rect">
            <a:avLst/>
          </a:prstGeom>
        </p:spPr>
        <p:txBody>
          <a:bodyPr>
            <a:spAutoFit/>
          </a:bodyPr>
          <a:lstStyle/>
          <a:p>
            <a:r>
              <a:rPr lang="en-US" sz="2400" u="sng" dirty="0"/>
              <a:t>Conclusion</a:t>
            </a:r>
            <a:endParaRPr lang="en-US" sz="2400" dirty="0"/>
          </a:p>
          <a:p>
            <a:r>
              <a:rPr lang="en-US" sz="2400" dirty="0"/>
              <a:t> </a:t>
            </a:r>
          </a:p>
          <a:p>
            <a:pPr lvl="1"/>
            <a:r>
              <a:rPr lang="en-US" sz="2400" dirty="0"/>
              <a:t>Is your stance toward this issue clear?</a:t>
            </a:r>
          </a:p>
          <a:p>
            <a:r>
              <a:rPr lang="en-US" sz="2400" dirty="0"/>
              <a:t> </a:t>
            </a:r>
          </a:p>
          <a:p>
            <a:pPr lvl="1"/>
            <a:r>
              <a:rPr lang="en-US" sz="2400" dirty="0"/>
              <a:t>What action should your reader take about the Animal Bill of Rights?</a:t>
            </a:r>
          </a:p>
          <a:p>
            <a:r>
              <a:rPr lang="en-US" sz="2400" dirty="0"/>
              <a:t> </a:t>
            </a:r>
          </a:p>
          <a:p>
            <a:pPr lvl="1"/>
            <a:r>
              <a:rPr lang="en-US" sz="2400" dirty="0"/>
              <a:t>What will happen if your reader ignores this issue?</a:t>
            </a:r>
          </a:p>
          <a:p>
            <a:r>
              <a:rPr lang="en-US" dirty="0"/>
              <a:t> </a:t>
            </a:r>
          </a:p>
        </p:txBody>
      </p:sp>
    </p:spTree>
    <p:extLst>
      <p:ext uri="{BB962C8B-B14F-4D97-AF65-F5344CB8AC3E}">
        <p14:creationId xmlns:p14="http://schemas.microsoft.com/office/powerpoint/2010/main" val="387935977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1582341"/>
            <a:ext cx="4572000" cy="3693319"/>
          </a:xfrm>
          <a:prstGeom prst="rect">
            <a:avLst/>
          </a:prstGeom>
        </p:spPr>
        <p:txBody>
          <a:bodyPr>
            <a:spAutoFit/>
          </a:bodyPr>
          <a:lstStyle/>
          <a:p>
            <a:r>
              <a:rPr lang="en-US" b="1" dirty="0"/>
              <a:t>Activity 37: Using the Words of Others</a:t>
            </a:r>
            <a:endParaRPr lang="en-US" dirty="0"/>
          </a:p>
          <a:p>
            <a:r>
              <a:rPr lang="en-US" dirty="0"/>
              <a:t> </a:t>
            </a:r>
          </a:p>
          <a:p>
            <a:r>
              <a:rPr lang="en-US" dirty="0"/>
              <a:t>Using the information provided by your teacher, read your text looking for places where you have used the words and ideas of others. Have you punctuated quotations correctly? Are your paraphrases accurate and well integrated into the text? Have you documented your citations properly in the text?</a:t>
            </a:r>
          </a:p>
          <a:p>
            <a:r>
              <a:rPr lang="en-US" dirty="0"/>
              <a:t> </a:t>
            </a:r>
          </a:p>
          <a:p>
            <a:r>
              <a:rPr lang="en-US" dirty="0"/>
              <a:t>Finally, prepare the Works Cited page.</a:t>
            </a:r>
          </a:p>
          <a:p>
            <a:r>
              <a:rPr lang="en-US" b="1" dirty="0"/>
              <a:t> </a:t>
            </a:r>
            <a:endParaRPr lang="en-US" dirty="0"/>
          </a:p>
        </p:txBody>
      </p:sp>
    </p:spTree>
    <p:extLst>
      <p:ext uri="{BB962C8B-B14F-4D97-AF65-F5344CB8AC3E}">
        <p14:creationId xmlns:p14="http://schemas.microsoft.com/office/powerpoint/2010/main" val="287670844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52600" y="228600"/>
            <a:ext cx="5105400" cy="5324535"/>
          </a:xfrm>
          <a:prstGeom prst="rect">
            <a:avLst/>
          </a:prstGeom>
        </p:spPr>
        <p:txBody>
          <a:bodyPr wrap="square">
            <a:spAutoFit/>
          </a:bodyPr>
          <a:lstStyle/>
          <a:p>
            <a:r>
              <a:rPr lang="en-US" sz="2000" b="1" dirty="0"/>
              <a:t>Activity 38: Negotiating Voices</a:t>
            </a:r>
            <a:endParaRPr lang="en-US" sz="2000" dirty="0"/>
          </a:p>
          <a:p>
            <a:r>
              <a:rPr lang="en-US" sz="2000" dirty="0"/>
              <a:t> </a:t>
            </a:r>
          </a:p>
          <a:p>
            <a:r>
              <a:rPr lang="en-US" sz="2000" dirty="0"/>
              <a:t>After reading the material above, re-read your paper thinking about how the different voices in your paper relate to each other. Are the relationships clear for the reader? What could you do to improve?</a:t>
            </a:r>
          </a:p>
          <a:p>
            <a:r>
              <a:rPr lang="en-US" sz="2000" dirty="0"/>
              <a:t> </a:t>
            </a:r>
          </a:p>
          <a:p>
            <a:r>
              <a:rPr lang="en-US" sz="2000" dirty="0"/>
              <a:t>One way of seeing the relationships more clearly is to mark a printout of the text with different colored highlighters. Use one color for your ideas and another for each other voice in the paper. Then look at the transitions between the voices. Is it clear who is saying what? Are the relationships between the ideas clear? Does one voice dominate the piece more than others? </a:t>
            </a:r>
          </a:p>
        </p:txBody>
      </p:sp>
    </p:spTree>
    <p:extLst>
      <p:ext uri="{BB962C8B-B14F-4D97-AF65-F5344CB8AC3E}">
        <p14:creationId xmlns:p14="http://schemas.microsoft.com/office/powerpoint/2010/main" val="339148368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52600" y="228600"/>
            <a:ext cx="5105400" cy="5324535"/>
          </a:xfrm>
          <a:prstGeom prst="rect">
            <a:avLst/>
          </a:prstGeom>
        </p:spPr>
        <p:txBody>
          <a:bodyPr wrap="square">
            <a:spAutoFit/>
          </a:bodyPr>
          <a:lstStyle/>
          <a:p>
            <a:r>
              <a:rPr lang="en-US" sz="2000" b="1" dirty="0"/>
              <a:t>Activity 38: Negotiating Voices</a:t>
            </a:r>
            <a:endParaRPr lang="en-US" sz="2000" dirty="0"/>
          </a:p>
          <a:p>
            <a:r>
              <a:rPr lang="en-US" sz="2000" dirty="0"/>
              <a:t> </a:t>
            </a:r>
          </a:p>
          <a:p>
            <a:r>
              <a:rPr lang="en-US" sz="2000" dirty="0"/>
              <a:t>After reading the material above, re-read your paper thinking about how the different voices in your paper relate to each other. Are the relationships clear for the reader? What could you do to improve?</a:t>
            </a:r>
          </a:p>
          <a:p>
            <a:r>
              <a:rPr lang="en-US" sz="2000" dirty="0"/>
              <a:t> </a:t>
            </a:r>
          </a:p>
          <a:p>
            <a:r>
              <a:rPr lang="en-US" sz="2000" dirty="0"/>
              <a:t>One way of seeing the relationships more clearly is to mark a printout of the text with different colored highlighters. Use one color for your ideas and another for each other voice in the paper. Then look at the transitions between the voices. Is it clear who is saying what? Are the relationships between the ideas clear? Does one voice dominate the piece more than others? </a:t>
            </a:r>
          </a:p>
        </p:txBody>
      </p:sp>
    </p:spTree>
    <p:extLst>
      <p:ext uri="{BB962C8B-B14F-4D97-AF65-F5344CB8AC3E}">
        <p14:creationId xmlns:p14="http://schemas.microsoft.com/office/powerpoint/2010/main" val="332493411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6800" y="304800"/>
            <a:ext cx="5791200" cy="5632311"/>
          </a:xfrm>
          <a:prstGeom prst="rect">
            <a:avLst/>
          </a:prstGeom>
        </p:spPr>
        <p:txBody>
          <a:bodyPr wrap="square">
            <a:spAutoFit/>
          </a:bodyPr>
          <a:lstStyle/>
          <a:p>
            <a:r>
              <a:rPr lang="en-US" sz="2000" b="1" dirty="0"/>
              <a:t>Revising and Editing</a:t>
            </a:r>
            <a:endParaRPr lang="en-US" sz="2000" dirty="0"/>
          </a:p>
          <a:p>
            <a:r>
              <a:rPr lang="en-US" sz="2000" b="1" dirty="0"/>
              <a:t> </a:t>
            </a:r>
            <a:endParaRPr lang="en-US" sz="2000" dirty="0"/>
          </a:p>
          <a:p>
            <a:r>
              <a:rPr lang="en-US" sz="2000" b="1" dirty="0"/>
              <a:t>Activity 39: Revising Rhetorically</a:t>
            </a:r>
            <a:endParaRPr lang="en-US" sz="2000" dirty="0"/>
          </a:p>
          <a:p>
            <a:r>
              <a:rPr lang="en-US" sz="2000" dirty="0"/>
              <a:t> </a:t>
            </a:r>
          </a:p>
          <a:p>
            <a:r>
              <a:rPr lang="en-US" sz="2000" dirty="0"/>
              <a:t>At this point, we will apply critical thinking questions based on ethos, logos, and pathos similar to the ones you applied to the Rifkin article in Activity 14.</a:t>
            </a:r>
          </a:p>
          <a:p>
            <a:r>
              <a:rPr lang="en-US" sz="2000" dirty="0"/>
              <a:t> </a:t>
            </a:r>
          </a:p>
          <a:p>
            <a:r>
              <a:rPr lang="en-US" sz="2000" b="1" dirty="0"/>
              <a:t>Ethos</a:t>
            </a:r>
            <a:endParaRPr lang="en-US" sz="2000" dirty="0"/>
          </a:p>
          <a:p>
            <a:r>
              <a:rPr lang="en-US" sz="2000" dirty="0"/>
              <a:t> </a:t>
            </a:r>
          </a:p>
          <a:p>
            <a:pPr lvl="0"/>
            <a:r>
              <a:rPr lang="en-US" sz="2000" dirty="0"/>
              <a:t>What kind of ethos have you created for yourself in this text? Are you knowledgeable and rational? Are you passionate? Are you formal or informal? Are you sarcastic?</a:t>
            </a:r>
          </a:p>
          <a:p>
            <a:r>
              <a:rPr lang="en-US" sz="2000" dirty="0"/>
              <a:t> </a:t>
            </a:r>
          </a:p>
          <a:p>
            <a:pPr lvl="0"/>
            <a:r>
              <a:rPr lang="en-US" sz="2000" dirty="0"/>
              <a:t>Are there any words or sentences that conflict with the image of yourself that you have created in the text?</a:t>
            </a:r>
          </a:p>
        </p:txBody>
      </p:sp>
    </p:spTree>
    <p:extLst>
      <p:ext uri="{BB962C8B-B14F-4D97-AF65-F5344CB8AC3E}">
        <p14:creationId xmlns:p14="http://schemas.microsoft.com/office/powerpoint/2010/main" val="115653189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1859340"/>
            <a:ext cx="4572000" cy="3754874"/>
          </a:xfrm>
          <a:prstGeom prst="rect">
            <a:avLst/>
          </a:prstGeom>
        </p:spPr>
        <p:txBody>
          <a:bodyPr>
            <a:spAutoFit/>
          </a:bodyPr>
          <a:lstStyle/>
          <a:p>
            <a:r>
              <a:rPr lang="en-US" sz="2000" b="1" dirty="0"/>
              <a:t>Logos</a:t>
            </a:r>
            <a:endParaRPr lang="en-US" sz="2000" dirty="0"/>
          </a:p>
          <a:p>
            <a:r>
              <a:rPr lang="en-US" sz="2000" dirty="0"/>
              <a:t> </a:t>
            </a:r>
          </a:p>
          <a:p>
            <a:pPr lvl="0"/>
            <a:r>
              <a:rPr lang="en-US" sz="2000" dirty="0"/>
              <a:t>What are your major claims?</a:t>
            </a:r>
          </a:p>
          <a:p>
            <a:r>
              <a:rPr lang="en-US" sz="2000" dirty="0"/>
              <a:t> </a:t>
            </a:r>
          </a:p>
          <a:p>
            <a:pPr lvl="0"/>
            <a:r>
              <a:rPr lang="en-US" sz="2000" dirty="0"/>
              <a:t>Do you have sufficient arguments and evidence to support these claims?</a:t>
            </a:r>
          </a:p>
          <a:p>
            <a:r>
              <a:rPr lang="en-US" sz="2000" dirty="0"/>
              <a:t> </a:t>
            </a:r>
          </a:p>
          <a:p>
            <a:pPr lvl="0"/>
            <a:r>
              <a:rPr lang="en-US" sz="2000" dirty="0"/>
              <a:t>Have you left any facts or issues out because they contradicted your claims? Will your reader see the gap, and figure this out?</a:t>
            </a:r>
          </a:p>
          <a:p>
            <a:r>
              <a:rPr lang="en-US" dirty="0"/>
              <a:t> </a:t>
            </a:r>
          </a:p>
        </p:txBody>
      </p:sp>
    </p:spTree>
    <p:extLst>
      <p:ext uri="{BB962C8B-B14F-4D97-AF65-F5344CB8AC3E}">
        <p14:creationId xmlns:p14="http://schemas.microsoft.com/office/powerpoint/2010/main" val="256991520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889843"/>
            <a:ext cx="4572000" cy="5909310"/>
          </a:xfrm>
          <a:prstGeom prst="rect">
            <a:avLst/>
          </a:prstGeom>
        </p:spPr>
        <p:txBody>
          <a:bodyPr>
            <a:spAutoFit/>
          </a:bodyPr>
          <a:lstStyle/>
          <a:p>
            <a:r>
              <a:rPr lang="en-US" sz="2000" b="1" dirty="0"/>
              <a:t>Pathos</a:t>
            </a:r>
            <a:endParaRPr lang="en-US" sz="2000" dirty="0"/>
          </a:p>
          <a:p>
            <a:r>
              <a:rPr lang="en-US" sz="2000" dirty="0"/>
              <a:t> </a:t>
            </a:r>
          </a:p>
          <a:p>
            <a:pPr lvl="0"/>
            <a:r>
              <a:rPr lang="en-US" sz="2000" dirty="0"/>
              <a:t>Have you included any stories, images, or observations that will affect your reader’s emotions?</a:t>
            </a:r>
          </a:p>
          <a:p>
            <a:r>
              <a:rPr lang="en-US" sz="2000" dirty="0"/>
              <a:t> </a:t>
            </a:r>
          </a:p>
          <a:p>
            <a:pPr lvl="0"/>
            <a:r>
              <a:rPr lang="en-US" sz="2000" dirty="0"/>
              <a:t>Do these emotional appeals work together with your logical arguments?</a:t>
            </a:r>
          </a:p>
          <a:p>
            <a:r>
              <a:rPr lang="en-US" sz="2000" dirty="0"/>
              <a:t> </a:t>
            </a:r>
          </a:p>
          <a:p>
            <a:pPr lvl="0"/>
            <a:r>
              <a:rPr lang="en-US" sz="2000" dirty="0"/>
              <a:t>Do you think that your use of emotions is an unfair manipulation of the reader? (This is a judgment call. For example, exaggerating risk to make your reader feel unreasonably afraid is probably manipulation. Reminding people of actual or probable events that would normally cause strong emotions is probably a legitimate emotional appeal.)</a:t>
            </a:r>
          </a:p>
          <a:p>
            <a:r>
              <a:rPr lang="en-US" dirty="0"/>
              <a:t> </a:t>
            </a:r>
          </a:p>
        </p:txBody>
      </p:sp>
    </p:spTree>
    <p:extLst>
      <p:ext uri="{BB962C8B-B14F-4D97-AF65-F5344CB8AC3E}">
        <p14:creationId xmlns:p14="http://schemas.microsoft.com/office/powerpoint/2010/main" val="22122002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1859340"/>
            <a:ext cx="4572000" cy="3754874"/>
          </a:xfrm>
          <a:prstGeom prst="rect">
            <a:avLst/>
          </a:prstGeom>
        </p:spPr>
        <p:txBody>
          <a:bodyPr>
            <a:spAutoFit/>
          </a:bodyPr>
          <a:lstStyle/>
          <a:p>
            <a:r>
              <a:rPr lang="en-US" sz="2000" b="1" dirty="0"/>
              <a:t>Activity 40: Considering Stylistic Choices</a:t>
            </a:r>
            <a:endParaRPr lang="en-US" sz="2000" dirty="0"/>
          </a:p>
          <a:p>
            <a:r>
              <a:rPr lang="en-US" sz="2000" dirty="0"/>
              <a:t> </a:t>
            </a:r>
          </a:p>
          <a:p>
            <a:r>
              <a:rPr lang="en-US" sz="2000" dirty="0"/>
              <a:t>As you read through your draft, note any places where you remember struggling to find the right word. What other words did you consider? What features of the words did you consider? What effect do you think the different possible choices would have on readers? Why did you end up choosing the word that you did? Is there a better word?</a:t>
            </a:r>
          </a:p>
          <a:p>
            <a:r>
              <a:rPr lang="en-US" dirty="0"/>
              <a:t> </a:t>
            </a:r>
          </a:p>
        </p:txBody>
      </p:sp>
    </p:spTree>
    <p:extLst>
      <p:ext uri="{BB962C8B-B14F-4D97-AF65-F5344CB8AC3E}">
        <p14:creationId xmlns:p14="http://schemas.microsoft.com/office/powerpoint/2010/main" val="69069005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1859340"/>
            <a:ext cx="4572000" cy="3754874"/>
          </a:xfrm>
          <a:prstGeom prst="rect">
            <a:avLst/>
          </a:prstGeom>
        </p:spPr>
        <p:txBody>
          <a:bodyPr>
            <a:spAutoFit/>
          </a:bodyPr>
          <a:lstStyle/>
          <a:p>
            <a:r>
              <a:rPr lang="en-US" sz="2000" b="1" dirty="0"/>
              <a:t>Activity 40: Considering Stylistic Choices</a:t>
            </a:r>
            <a:endParaRPr lang="en-US" sz="2000" dirty="0"/>
          </a:p>
          <a:p>
            <a:r>
              <a:rPr lang="en-US" sz="2000" dirty="0"/>
              <a:t> </a:t>
            </a:r>
          </a:p>
          <a:p>
            <a:r>
              <a:rPr lang="en-US" sz="2000" dirty="0"/>
              <a:t>As you read through your draft, note any places where you remember struggling to find the right word. What other words did you consider? What features of the words did you consider? What effect do you think the different possible choices would have on readers? Why did you end up choosing the word that you did? Is there a better word?</a:t>
            </a:r>
          </a:p>
          <a:p>
            <a:r>
              <a:rPr lang="en-US" dirty="0"/>
              <a:t> </a:t>
            </a:r>
          </a:p>
        </p:txBody>
      </p:sp>
    </p:spTree>
    <p:extLst>
      <p:ext uri="{BB962C8B-B14F-4D97-AF65-F5344CB8AC3E}">
        <p14:creationId xmlns:p14="http://schemas.microsoft.com/office/powerpoint/2010/main" val="251219892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95400" y="335845"/>
            <a:ext cx="6934200" cy="5909310"/>
          </a:xfrm>
          <a:prstGeom prst="rect">
            <a:avLst/>
          </a:prstGeom>
        </p:spPr>
        <p:txBody>
          <a:bodyPr wrap="square">
            <a:spAutoFit/>
          </a:bodyPr>
          <a:lstStyle/>
          <a:p>
            <a:r>
              <a:rPr lang="en-US" sz="2000" b="1" dirty="0"/>
              <a:t>Activity 41: Editing the Draft</a:t>
            </a:r>
            <a:endParaRPr lang="en-US" sz="2000" dirty="0"/>
          </a:p>
          <a:p>
            <a:r>
              <a:rPr lang="en-US" sz="2000" dirty="0"/>
              <a:t> </a:t>
            </a:r>
          </a:p>
          <a:p>
            <a:r>
              <a:rPr lang="en-US" sz="2000" dirty="0"/>
              <a:t>Once you are satisfied with the tone and content of your letter, you should proofread it for spelling, grammar, and punctuation errors. The following guidelines will help you edit your draft:</a:t>
            </a:r>
          </a:p>
          <a:p>
            <a:r>
              <a:rPr lang="en-US" sz="2000" dirty="0"/>
              <a:t> </a:t>
            </a:r>
          </a:p>
          <a:p>
            <a:r>
              <a:rPr lang="en-US" sz="2000" dirty="0"/>
              <a:t>Editing Guidelines for Individual Work</a:t>
            </a:r>
          </a:p>
          <a:p>
            <a:r>
              <a:rPr lang="en-US" sz="2000" dirty="0"/>
              <a:t> </a:t>
            </a:r>
          </a:p>
          <a:p>
            <a:pPr lvl="0"/>
            <a:r>
              <a:rPr lang="en-US" sz="2000" dirty="0"/>
              <a:t>If possible, set your essay aside for 24 hours before rereading it to find errors.</a:t>
            </a:r>
          </a:p>
          <a:p>
            <a:r>
              <a:rPr lang="en-US" sz="2000" dirty="0"/>
              <a:t> </a:t>
            </a:r>
          </a:p>
          <a:p>
            <a:pPr lvl="0"/>
            <a:r>
              <a:rPr lang="en-US" sz="2000" dirty="0"/>
              <a:t>Read your essay aloud so you can hear errors and any rough spots.</a:t>
            </a:r>
          </a:p>
          <a:p>
            <a:r>
              <a:rPr lang="en-US" sz="2000" dirty="0"/>
              <a:t> </a:t>
            </a:r>
          </a:p>
          <a:p>
            <a:pPr lvl="0"/>
            <a:r>
              <a:rPr lang="en-US" sz="2000" dirty="0"/>
              <a:t>At this point, focus on individual words and sentences rather than on overall meaning.  Take a sheet of paper and cover everything except the line you are reading. Then touch your pencil to each word as you read.</a:t>
            </a:r>
          </a:p>
          <a:p>
            <a:r>
              <a:rPr lang="en-US" dirty="0"/>
              <a:t> </a:t>
            </a:r>
          </a:p>
        </p:txBody>
      </p:sp>
    </p:spTree>
    <p:extLst>
      <p:ext uri="{BB962C8B-B14F-4D97-AF65-F5344CB8AC3E}">
        <p14:creationId xmlns:p14="http://schemas.microsoft.com/office/powerpoint/2010/main" val="36881324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b="1" dirty="0"/>
              <a:t>Activity 3:</a:t>
            </a:r>
            <a:r>
              <a:rPr lang="en-US" dirty="0"/>
              <a:t> </a:t>
            </a:r>
            <a:r>
              <a:rPr lang="en-US" b="1" dirty="0"/>
              <a:t>Exploring the Concept of “Persuasion”</a:t>
            </a:r>
            <a:r>
              <a:rPr lang="en-US" dirty="0"/>
              <a:t/>
            </a:r>
            <a:br>
              <a:rPr lang="en-US" dirty="0"/>
            </a:br>
            <a:endParaRPr lang="en-US" dirty="0"/>
          </a:p>
        </p:txBody>
      </p:sp>
      <p:pic>
        <p:nvPicPr>
          <p:cNvPr id="4" name="I don't want to go to school_640x480.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8000" y="1447800"/>
            <a:ext cx="8128000" cy="5029200"/>
          </a:xfrm>
          <a:prstGeom prst="rect">
            <a:avLst/>
          </a:prstGeom>
        </p:spPr>
      </p:pic>
    </p:spTree>
    <p:extLst>
      <p:ext uri="{BB962C8B-B14F-4D97-AF65-F5344CB8AC3E}">
        <p14:creationId xmlns:p14="http://schemas.microsoft.com/office/powerpoint/2010/main" val="3416607448"/>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1443841"/>
            <a:ext cx="4572000" cy="4401205"/>
          </a:xfrm>
          <a:prstGeom prst="rect">
            <a:avLst/>
          </a:prstGeom>
        </p:spPr>
        <p:txBody>
          <a:bodyPr>
            <a:spAutoFit/>
          </a:bodyPr>
          <a:lstStyle/>
          <a:p>
            <a:pPr lvl="0"/>
            <a:r>
              <a:rPr lang="en-US" sz="2000" dirty="0"/>
              <a:t>With the help of your teacher, figure out your own pattern of errors—the most serious and frequent errors you make.</a:t>
            </a:r>
          </a:p>
          <a:p>
            <a:r>
              <a:rPr lang="en-US" sz="2000" dirty="0"/>
              <a:t> </a:t>
            </a:r>
          </a:p>
          <a:p>
            <a:pPr lvl="0"/>
            <a:r>
              <a:rPr lang="en-US" sz="2000" dirty="0"/>
              <a:t>Look for only one type of error at a time. Then go back and look for a second type and, if necessary, a third.</a:t>
            </a:r>
          </a:p>
          <a:p>
            <a:r>
              <a:rPr lang="en-US" sz="2000" dirty="0"/>
              <a:t> </a:t>
            </a:r>
          </a:p>
          <a:p>
            <a:pPr lvl="0"/>
            <a:r>
              <a:rPr lang="en-US" sz="2000" dirty="0"/>
              <a:t>Use the dictionary to check spelling and to confirm that you have chosen the right word for the context.</a:t>
            </a:r>
          </a:p>
          <a:p>
            <a:r>
              <a:rPr lang="en-US" sz="2000" dirty="0"/>
              <a:t> </a:t>
            </a:r>
          </a:p>
          <a:p>
            <a:pPr lvl="0"/>
            <a:r>
              <a:rPr lang="en-US" sz="2000" dirty="0"/>
              <a:t>Use the following scoring guide to evaluate your final product.</a:t>
            </a:r>
          </a:p>
        </p:txBody>
      </p:sp>
    </p:spTree>
    <p:extLst>
      <p:ext uri="{BB962C8B-B14F-4D97-AF65-F5344CB8AC3E}">
        <p14:creationId xmlns:p14="http://schemas.microsoft.com/office/powerpoint/2010/main" val="179987101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1582341"/>
            <a:ext cx="4572000" cy="4401205"/>
          </a:xfrm>
          <a:prstGeom prst="rect">
            <a:avLst/>
          </a:prstGeom>
        </p:spPr>
        <p:txBody>
          <a:bodyPr>
            <a:spAutoFit/>
          </a:bodyPr>
          <a:lstStyle/>
          <a:p>
            <a:r>
              <a:rPr lang="en-US" sz="2000" b="1" dirty="0"/>
              <a:t>Scoring Guide for Letters to the Editor</a:t>
            </a:r>
            <a:endParaRPr lang="en-US" sz="2000" dirty="0"/>
          </a:p>
          <a:p>
            <a:r>
              <a:rPr lang="en-US" sz="2000" dirty="0"/>
              <a:t> </a:t>
            </a:r>
          </a:p>
          <a:p>
            <a:r>
              <a:rPr lang="en-US" sz="2000" b="1" dirty="0"/>
              <a:t>Categories</a:t>
            </a:r>
            <a:endParaRPr lang="en-US" sz="2000" dirty="0"/>
          </a:p>
          <a:p>
            <a:r>
              <a:rPr lang="en-US" sz="2000" dirty="0"/>
              <a:t> </a:t>
            </a:r>
          </a:p>
          <a:p>
            <a:pPr lvl="0"/>
            <a:r>
              <a:rPr lang="en-US" sz="2000" dirty="0"/>
              <a:t>Focus</a:t>
            </a:r>
          </a:p>
          <a:p>
            <a:r>
              <a:rPr lang="en-US" sz="2000" dirty="0"/>
              <a:t> </a:t>
            </a:r>
          </a:p>
          <a:p>
            <a:pPr lvl="0"/>
            <a:r>
              <a:rPr lang="en-US" sz="2000" dirty="0"/>
              <a:t>Word choice, including the use of text from the article</a:t>
            </a:r>
          </a:p>
          <a:p>
            <a:r>
              <a:rPr lang="en-US" sz="2000" dirty="0"/>
              <a:t> </a:t>
            </a:r>
          </a:p>
          <a:p>
            <a:pPr lvl="0"/>
            <a:r>
              <a:rPr lang="en-US" sz="2000" dirty="0"/>
              <a:t>Argument and support, including the use of logical, emotional, and/or ethical appeals</a:t>
            </a:r>
          </a:p>
          <a:p>
            <a:r>
              <a:rPr lang="en-US" sz="2000" dirty="0"/>
              <a:t> </a:t>
            </a:r>
          </a:p>
          <a:p>
            <a:pPr lvl="0"/>
            <a:r>
              <a:rPr lang="en-US" sz="2000" dirty="0"/>
              <a:t>Grammar and mechanics</a:t>
            </a:r>
          </a:p>
        </p:txBody>
      </p:sp>
    </p:spTree>
    <p:extLst>
      <p:ext uri="{BB962C8B-B14F-4D97-AF65-F5344CB8AC3E}">
        <p14:creationId xmlns:p14="http://schemas.microsoft.com/office/powerpoint/2010/main" val="357645783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0600" y="335844"/>
            <a:ext cx="7315200" cy="5601533"/>
          </a:xfrm>
          <a:prstGeom prst="rect">
            <a:avLst/>
          </a:prstGeom>
        </p:spPr>
        <p:txBody>
          <a:bodyPr wrap="square">
            <a:spAutoFit/>
          </a:bodyPr>
          <a:lstStyle/>
          <a:p>
            <a:r>
              <a:rPr lang="en-US" sz="2000" b="1" dirty="0"/>
              <a:t>Scoring</a:t>
            </a:r>
            <a:endParaRPr lang="en-US" sz="2000" dirty="0"/>
          </a:p>
          <a:p>
            <a:r>
              <a:rPr lang="en-US" sz="2000" dirty="0"/>
              <a:t> </a:t>
            </a:r>
          </a:p>
          <a:p>
            <a:r>
              <a:rPr lang="en-US" sz="2000" dirty="0"/>
              <a:t> </a:t>
            </a:r>
          </a:p>
          <a:p>
            <a:r>
              <a:rPr lang="en-US" sz="2000" dirty="0"/>
              <a:t> </a:t>
            </a:r>
          </a:p>
          <a:p>
            <a:r>
              <a:rPr lang="en-US" sz="2000" dirty="0"/>
              <a:t>Score of 4—Superior</a:t>
            </a:r>
          </a:p>
          <a:p>
            <a:r>
              <a:rPr lang="en-US" sz="2000" dirty="0"/>
              <a:t> </a:t>
            </a:r>
          </a:p>
          <a:p>
            <a:pPr lvl="0"/>
            <a:r>
              <a:rPr lang="en-US" sz="2000" dirty="0"/>
              <a:t>The letter is tightly focused on the issue or issues raised in the editorial, article, or opinion piece to which it responds.</a:t>
            </a:r>
          </a:p>
          <a:p>
            <a:r>
              <a:rPr lang="en-US" sz="2000" dirty="0"/>
              <a:t> </a:t>
            </a:r>
          </a:p>
          <a:p>
            <a:pPr lvl="0"/>
            <a:r>
              <a:rPr lang="en-US" sz="2000" dirty="0"/>
              <a:t>The letter uses words effectively and efficiently and quotes key words and phrases from the article.</a:t>
            </a:r>
          </a:p>
          <a:p>
            <a:r>
              <a:rPr lang="en-US" sz="2000" dirty="0"/>
              <a:t> </a:t>
            </a:r>
          </a:p>
          <a:p>
            <a:pPr lvl="0"/>
            <a:r>
              <a:rPr lang="en-US" sz="2000" dirty="0"/>
              <a:t>The letter makes a clear point or points and provides convincing support for those points, including logical, emotional, and/or ethical appeals.</a:t>
            </a:r>
          </a:p>
          <a:p>
            <a:r>
              <a:rPr lang="en-US" sz="2000" dirty="0"/>
              <a:t> </a:t>
            </a:r>
          </a:p>
          <a:p>
            <a:pPr lvl="0"/>
            <a:r>
              <a:rPr lang="en-US" sz="2000" dirty="0"/>
              <a:t>There are no grammatical or mechanical errors. </a:t>
            </a:r>
          </a:p>
          <a:p>
            <a:r>
              <a:rPr lang="en-US" dirty="0"/>
              <a:t> </a:t>
            </a:r>
          </a:p>
        </p:txBody>
      </p:sp>
    </p:spTree>
    <p:extLst>
      <p:ext uri="{BB962C8B-B14F-4D97-AF65-F5344CB8AC3E}">
        <p14:creationId xmlns:p14="http://schemas.microsoft.com/office/powerpoint/2010/main" val="315828164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1443841"/>
            <a:ext cx="4572000" cy="4401205"/>
          </a:xfrm>
          <a:prstGeom prst="rect">
            <a:avLst/>
          </a:prstGeom>
        </p:spPr>
        <p:txBody>
          <a:bodyPr>
            <a:spAutoFit/>
          </a:bodyPr>
          <a:lstStyle/>
          <a:p>
            <a:r>
              <a:rPr lang="en-US" sz="2000" dirty="0"/>
              <a:t>Score of 3—Good</a:t>
            </a:r>
          </a:p>
          <a:p>
            <a:r>
              <a:rPr lang="en-US" sz="2000" dirty="0"/>
              <a:t> </a:t>
            </a:r>
          </a:p>
          <a:p>
            <a:pPr lvl="0"/>
            <a:r>
              <a:rPr lang="en-US" sz="2000" dirty="0"/>
              <a:t>The letter focuses on an issue or issues raised in the editorial, article, or opinion piece to which it responds.</a:t>
            </a:r>
          </a:p>
          <a:p>
            <a:r>
              <a:rPr lang="en-US" sz="2000" dirty="0"/>
              <a:t> </a:t>
            </a:r>
          </a:p>
          <a:p>
            <a:pPr lvl="0"/>
            <a:r>
              <a:rPr lang="en-US" sz="2000" dirty="0"/>
              <a:t>The letter uses words accurately and effectively.</a:t>
            </a:r>
          </a:p>
          <a:p>
            <a:r>
              <a:rPr lang="en-US" sz="2000" dirty="0"/>
              <a:t> </a:t>
            </a:r>
          </a:p>
          <a:p>
            <a:pPr lvl="0"/>
            <a:r>
              <a:rPr lang="en-US" sz="2000" dirty="0"/>
              <a:t>The letter makes a clear point or points and provides support for those points.</a:t>
            </a:r>
          </a:p>
          <a:p>
            <a:r>
              <a:rPr lang="en-US" sz="2000" dirty="0"/>
              <a:t> </a:t>
            </a:r>
          </a:p>
          <a:p>
            <a:pPr lvl="0"/>
            <a:r>
              <a:rPr lang="en-US" sz="2000" dirty="0"/>
              <a:t>Grammatical or mechanical errors, if present, are minor. </a:t>
            </a:r>
          </a:p>
        </p:txBody>
      </p:sp>
    </p:spTree>
    <p:extLst>
      <p:ext uri="{BB962C8B-B14F-4D97-AF65-F5344CB8AC3E}">
        <p14:creationId xmlns:p14="http://schemas.microsoft.com/office/powerpoint/2010/main" val="50094080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0" y="1166842"/>
            <a:ext cx="4572000" cy="5016758"/>
          </a:xfrm>
          <a:prstGeom prst="rect">
            <a:avLst/>
          </a:prstGeom>
        </p:spPr>
        <p:txBody>
          <a:bodyPr>
            <a:spAutoFit/>
          </a:bodyPr>
          <a:lstStyle/>
          <a:p>
            <a:r>
              <a:rPr lang="en-US" sz="2000" dirty="0"/>
              <a:t> </a:t>
            </a:r>
          </a:p>
          <a:p>
            <a:r>
              <a:rPr lang="en-US" sz="2000" dirty="0"/>
              <a:t>Score of 2—Fair</a:t>
            </a:r>
          </a:p>
          <a:p>
            <a:r>
              <a:rPr lang="en-US" sz="2000" dirty="0"/>
              <a:t> </a:t>
            </a:r>
          </a:p>
          <a:p>
            <a:pPr lvl="0"/>
            <a:r>
              <a:rPr lang="en-US" sz="2000" dirty="0"/>
              <a:t>The letter discusses an issue or issues raised in the editorial, article, or opinion piece to which it responds but may be unclear or vague as to its focus.</a:t>
            </a:r>
          </a:p>
          <a:p>
            <a:r>
              <a:rPr lang="en-US" sz="2000" dirty="0"/>
              <a:t> </a:t>
            </a:r>
          </a:p>
          <a:p>
            <a:pPr lvl="0"/>
            <a:r>
              <a:rPr lang="en-US" sz="2000" dirty="0"/>
              <a:t>The letter is sometimes repetitive or vague in language.</a:t>
            </a:r>
          </a:p>
          <a:p>
            <a:r>
              <a:rPr lang="en-US" sz="2000" dirty="0"/>
              <a:t> </a:t>
            </a:r>
          </a:p>
          <a:p>
            <a:pPr lvl="0"/>
            <a:r>
              <a:rPr lang="en-US" sz="2000" dirty="0"/>
              <a:t>The letter does not make a clear point or does not provide support for its points.</a:t>
            </a:r>
          </a:p>
          <a:p>
            <a:r>
              <a:rPr lang="en-US" sz="2000" dirty="0"/>
              <a:t> </a:t>
            </a:r>
          </a:p>
          <a:p>
            <a:pPr lvl="0"/>
            <a:r>
              <a:rPr lang="en-US" sz="2000" dirty="0"/>
              <a:t>Grammatical or mechanical errors inhibit communication. </a:t>
            </a:r>
          </a:p>
        </p:txBody>
      </p:sp>
    </p:spTree>
    <p:extLst>
      <p:ext uri="{BB962C8B-B14F-4D97-AF65-F5344CB8AC3E}">
        <p14:creationId xmlns:p14="http://schemas.microsoft.com/office/powerpoint/2010/main" val="144222492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1720840"/>
            <a:ext cx="4572000" cy="4062651"/>
          </a:xfrm>
          <a:prstGeom prst="rect">
            <a:avLst/>
          </a:prstGeom>
        </p:spPr>
        <p:txBody>
          <a:bodyPr>
            <a:spAutoFit/>
          </a:bodyPr>
          <a:lstStyle/>
          <a:p>
            <a:r>
              <a:rPr lang="en-US" sz="2000" dirty="0"/>
              <a:t>Score of 1—Poor</a:t>
            </a:r>
          </a:p>
          <a:p>
            <a:r>
              <a:rPr lang="en-US" sz="2000" dirty="0"/>
              <a:t> </a:t>
            </a:r>
          </a:p>
          <a:p>
            <a:pPr lvl="0"/>
            <a:r>
              <a:rPr lang="en-US" sz="2000" dirty="0"/>
              <a:t>The letter fails to clearly address an issue raised in the article.</a:t>
            </a:r>
          </a:p>
          <a:p>
            <a:r>
              <a:rPr lang="en-US" sz="2000" dirty="0"/>
              <a:t> </a:t>
            </a:r>
          </a:p>
          <a:p>
            <a:pPr lvl="0"/>
            <a:r>
              <a:rPr lang="en-US" sz="2000" dirty="0"/>
              <a:t>The letter is vague, repetitive, or confusing.</a:t>
            </a:r>
          </a:p>
          <a:p>
            <a:r>
              <a:rPr lang="en-US" sz="2000" dirty="0"/>
              <a:t> </a:t>
            </a:r>
          </a:p>
          <a:p>
            <a:pPr lvl="0"/>
            <a:r>
              <a:rPr lang="en-US" sz="2000" dirty="0"/>
              <a:t>The letter fails to make a clear point.</a:t>
            </a:r>
          </a:p>
          <a:p>
            <a:r>
              <a:rPr lang="en-US" sz="2000" dirty="0"/>
              <a:t> </a:t>
            </a:r>
          </a:p>
          <a:p>
            <a:pPr lvl="0"/>
            <a:r>
              <a:rPr lang="en-US" sz="2000" dirty="0"/>
              <a:t>Grammatical and mechanical errors confuse and distract the reader.</a:t>
            </a:r>
          </a:p>
          <a:p>
            <a:r>
              <a:rPr lang="en-US" dirty="0"/>
              <a:t> </a:t>
            </a:r>
          </a:p>
        </p:txBody>
      </p:sp>
    </p:spTree>
    <p:extLst>
      <p:ext uri="{BB962C8B-B14F-4D97-AF65-F5344CB8AC3E}">
        <p14:creationId xmlns:p14="http://schemas.microsoft.com/office/powerpoint/2010/main" val="151265691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66800" y="612844"/>
            <a:ext cx="6629400" cy="6217087"/>
          </a:xfrm>
          <a:prstGeom prst="rect">
            <a:avLst/>
          </a:prstGeom>
        </p:spPr>
        <p:txBody>
          <a:bodyPr wrap="square">
            <a:spAutoFit/>
          </a:bodyPr>
          <a:lstStyle/>
          <a:p>
            <a:r>
              <a:rPr lang="en-US" sz="2000" b="1" dirty="0"/>
              <a:t>Activity 42: Responding to Feedback</a:t>
            </a:r>
            <a:endParaRPr lang="en-US" sz="2000" dirty="0"/>
          </a:p>
          <a:p>
            <a:r>
              <a:rPr lang="en-US" sz="2000" dirty="0"/>
              <a:t> </a:t>
            </a:r>
          </a:p>
          <a:p>
            <a:pPr lvl="0"/>
            <a:r>
              <a:rPr lang="en-US" sz="2000" dirty="0"/>
              <a:t>What are the main concerns readers had in reading your draft?</a:t>
            </a:r>
          </a:p>
          <a:p>
            <a:r>
              <a:rPr lang="en-US" sz="2000" dirty="0"/>
              <a:t> </a:t>
            </a:r>
          </a:p>
          <a:p>
            <a:pPr lvl="0"/>
            <a:r>
              <a:rPr lang="en-US" sz="2000" dirty="0"/>
              <a:t>Do all of the readers agree?</a:t>
            </a:r>
          </a:p>
          <a:p>
            <a:r>
              <a:rPr lang="en-US" sz="2000" dirty="0"/>
              <a:t> </a:t>
            </a:r>
          </a:p>
          <a:p>
            <a:pPr lvl="0"/>
            <a:r>
              <a:rPr lang="en-US" sz="2000" dirty="0"/>
              <a:t>What global changes should you consider? (thesis, arguments, evidence, organization)</a:t>
            </a:r>
          </a:p>
          <a:p>
            <a:r>
              <a:rPr lang="en-US" sz="2000" dirty="0"/>
              <a:t> </a:t>
            </a:r>
          </a:p>
          <a:p>
            <a:pPr lvl="0"/>
            <a:r>
              <a:rPr lang="en-US" sz="2000" dirty="0"/>
              <a:t>What do you need to add?</a:t>
            </a:r>
          </a:p>
          <a:p>
            <a:r>
              <a:rPr lang="en-US" sz="2000" dirty="0"/>
              <a:t> </a:t>
            </a:r>
          </a:p>
          <a:p>
            <a:pPr lvl="0"/>
            <a:r>
              <a:rPr lang="en-US" sz="2000" dirty="0"/>
              <a:t>What do you need to delete?</a:t>
            </a:r>
          </a:p>
          <a:p>
            <a:r>
              <a:rPr lang="en-US" sz="2000" dirty="0"/>
              <a:t> </a:t>
            </a:r>
          </a:p>
          <a:p>
            <a:pPr lvl="0"/>
            <a:r>
              <a:rPr lang="en-US" sz="2000" dirty="0"/>
              <a:t>What sentence-level and stylistic problems do you need to correct?</a:t>
            </a:r>
          </a:p>
          <a:p>
            <a:r>
              <a:rPr lang="en-US" sz="2000" dirty="0"/>
              <a:t> </a:t>
            </a:r>
          </a:p>
          <a:p>
            <a:pPr lvl="0"/>
            <a:r>
              <a:rPr lang="en-US" sz="2000" dirty="0"/>
              <a:t>What kinds of grammatical and usage errors do you have? How can you correct them?</a:t>
            </a:r>
          </a:p>
          <a:p>
            <a:r>
              <a:rPr lang="en-US" dirty="0"/>
              <a:t> </a:t>
            </a:r>
          </a:p>
        </p:txBody>
      </p:sp>
    </p:spTree>
    <p:extLst>
      <p:ext uri="{BB962C8B-B14F-4D97-AF65-F5344CB8AC3E}">
        <p14:creationId xmlns:p14="http://schemas.microsoft.com/office/powerpoint/2010/main" val="1966981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228600"/>
            <a:ext cx="5334000" cy="4708981"/>
          </a:xfrm>
          <a:prstGeom prst="rect">
            <a:avLst/>
          </a:prstGeom>
        </p:spPr>
        <p:txBody>
          <a:bodyPr wrap="square">
            <a:spAutoFit/>
          </a:bodyPr>
          <a:lstStyle/>
          <a:p>
            <a:r>
              <a:rPr lang="en-US" sz="2000" b="1" dirty="0"/>
              <a:t>Activity 43: Reflecting on Your Writing Process</a:t>
            </a:r>
            <a:endParaRPr lang="en-US" sz="2000" dirty="0"/>
          </a:p>
          <a:p>
            <a:r>
              <a:rPr lang="en-US" sz="2000" dirty="0"/>
              <a:t> </a:t>
            </a:r>
          </a:p>
          <a:p>
            <a:r>
              <a:rPr lang="en-US" sz="2000" dirty="0"/>
              <a:t>You may want to direct reflection by asking some of the following questions:</a:t>
            </a:r>
          </a:p>
          <a:p>
            <a:r>
              <a:rPr lang="en-US" sz="2000" dirty="0"/>
              <a:t> </a:t>
            </a:r>
          </a:p>
          <a:p>
            <a:pPr lvl="0"/>
            <a:r>
              <a:rPr lang="en-US" sz="2000" dirty="0"/>
              <a:t>What have you learned about your writing process?</a:t>
            </a:r>
          </a:p>
          <a:p>
            <a:r>
              <a:rPr lang="en-US" sz="2000" dirty="0"/>
              <a:t> </a:t>
            </a:r>
          </a:p>
          <a:p>
            <a:pPr lvl="0"/>
            <a:r>
              <a:rPr lang="en-US" sz="2000" dirty="0"/>
              <a:t>What were some of the most important decisions you made as you wrote this text?</a:t>
            </a:r>
          </a:p>
          <a:p>
            <a:r>
              <a:rPr lang="en-US" sz="2000" dirty="0"/>
              <a:t> </a:t>
            </a:r>
          </a:p>
          <a:p>
            <a:pPr lvl="0"/>
            <a:r>
              <a:rPr lang="en-US" sz="2000" dirty="0"/>
              <a:t>How did “writing about your writing” influence the way you developed your text?</a:t>
            </a:r>
          </a:p>
          <a:p>
            <a:r>
              <a:rPr lang="en-US" sz="2000" dirty="0"/>
              <a:t> </a:t>
            </a:r>
          </a:p>
          <a:p>
            <a:pPr lvl="0"/>
            <a:r>
              <a:rPr lang="en-US" sz="2000" dirty="0"/>
              <a:t>In what ways have you become a better writer?</a:t>
            </a:r>
          </a:p>
        </p:txBody>
      </p:sp>
    </p:spTree>
    <p:extLst>
      <p:ext uri="{BB962C8B-B14F-4D97-AF65-F5344CB8AC3E}">
        <p14:creationId xmlns:p14="http://schemas.microsoft.com/office/powerpoint/2010/main" val="243148840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76401" y="2819400"/>
            <a:ext cx="6705600" cy="1384995"/>
          </a:xfrm>
          <a:prstGeom prst="rect">
            <a:avLst/>
          </a:prstGeom>
          <a:noFill/>
        </p:spPr>
        <p:txBody>
          <a:bodyPr wrap="square" rtlCol="0">
            <a:spAutoFit/>
          </a:bodyPr>
          <a:lstStyle/>
          <a:p>
            <a:r>
              <a:rPr lang="en-US" sz="2800" dirty="0" smtClean="0"/>
              <a:t>Congratulations! We finished our</a:t>
            </a:r>
          </a:p>
          <a:p>
            <a:r>
              <a:rPr lang="en-US" sz="2800" dirty="0"/>
              <a:t>s</a:t>
            </a:r>
            <a:r>
              <a:rPr lang="en-US" sz="2800" dirty="0" smtClean="0"/>
              <a:t>econd module of the year. Now, onto </a:t>
            </a:r>
          </a:p>
          <a:p>
            <a:r>
              <a:rPr lang="en-US" sz="2800" dirty="0"/>
              <a:t>n</a:t>
            </a:r>
            <a:r>
              <a:rPr lang="en-US" sz="2800" dirty="0" smtClean="0"/>
              <a:t>umber three…</a:t>
            </a:r>
            <a:endParaRPr lang="en-US" sz="2800" dirty="0"/>
          </a:p>
        </p:txBody>
      </p:sp>
    </p:spTree>
    <p:extLst>
      <p:ext uri="{BB962C8B-B14F-4D97-AF65-F5344CB8AC3E}">
        <p14:creationId xmlns:p14="http://schemas.microsoft.com/office/powerpoint/2010/main" val="11244439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153</TotalTime>
  <Words>896</Words>
  <Application>Microsoft Macintosh PowerPoint</Application>
  <PresentationFormat>On-screen Show (4:3)</PresentationFormat>
  <Paragraphs>850</Paragraphs>
  <Slides>98</Slides>
  <Notes>0</Notes>
  <HiddenSlides>0</HiddenSlides>
  <MMClips>2</MMClips>
  <ScaleCrop>false</ScaleCrop>
  <HeadingPairs>
    <vt:vector size="4" baseType="variant">
      <vt:variant>
        <vt:lpstr>Theme</vt:lpstr>
      </vt:variant>
      <vt:variant>
        <vt:i4>1</vt:i4>
      </vt:variant>
      <vt:variant>
        <vt:lpstr>Slide Titles</vt:lpstr>
      </vt:variant>
      <vt:variant>
        <vt:i4>98</vt:i4>
      </vt:variant>
    </vt:vector>
  </HeadingPairs>
  <TitlesOfParts>
    <vt:vector size="99" baseType="lpstr">
      <vt:lpstr>Office Theme</vt:lpstr>
      <vt:lpstr>The Rhetoric of the Op-Ed Page: Ethos, Logos, and Pathos Developed by John R. Edlund </vt:lpstr>
      <vt:lpstr>Reading Selections for this Module </vt:lpstr>
      <vt:lpstr>PowerPoint Presentation</vt:lpstr>
      <vt:lpstr>PowerPoint Presentation</vt:lpstr>
      <vt:lpstr>PowerPoint Presentation</vt:lpstr>
      <vt:lpstr>PowerPoint Presentation</vt:lpstr>
      <vt:lpstr>Okay, in case you are still confused, here’s a video that cleared it up for me: </vt:lpstr>
      <vt:lpstr>PowerPoint Presentation</vt:lpstr>
      <vt:lpstr>Activity 3: Exploring the Concept of “Persuasion” </vt:lpstr>
      <vt:lpstr>PowerPoint Presentation</vt:lpstr>
      <vt:lpstr>In case you can’t think of a topic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Rhetoric of the Op-Ed Page: Ethos, Logos, and Pathos Developed by John R. Edlund</dc:title>
  <dc:creator>installer</dc:creator>
  <cp:lastModifiedBy>Kathleen Curran</cp:lastModifiedBy>
  <cp:revision>20</cp:revision>
  <dcterms:created xsi:type="dcterms:W3CDTF">2013-10-08T14:32:52Z</dcterms:created>
  <dcterms:modified xsi:type="dcterms:W3CDTF">2013-10-23T13:00:09Z</dcterms:modified>
</cp:coreProperties>
</file>