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363" r:id="rId3"/>
    <p:sldId id="257" r:id="rId4"/>
    <p:sldId id="258" r:id="rId5"/>
    <p:sldId id="259" r:id="rId6"/>
    <p:sldId id="261" r:id="rId7"/>
    <p:sldId id="262" r:id="rId8"/>
    <p:sldId id="265" r:id="rId9"/>
    <p:sldId id="264" r:id="rId10"/>
    <p:sldId id="364" r:id="rId11"/>
    <p:sldId id="266" r:id="rId12"/>
    <p:sldId id="263" r:id="rId13"/>
    <p:sldId id="260" r:id="rId14"/>
    <p:sldId id="277" r:id="rId15"/>
    <p:sldId id="268" r:id="rId16"/>
    <p:sldId id="269" r:id="rId17"/>
    <p:sldId id="270" r:id="rId18"/>
    <p:sldId id="271" r:id="rId19"/>
    <p:sldId id="272" r:id="rId20"/>
    <p:sldId id="278" r:id="rId21"/>
    <p:sldId id="273" r:id="rId22"/>
    <p:sldId id="274" r:id="rId23"/>
    <p:sldId id="279" r:id="rId24"/>
    <p:sldId id="275" r:id="rId25"/>
    <p:sldId id="276" r:id="rId26"/>
    <p:sldId id="289" r:id="rId27"/>
    <p:sldId id="280" r:id="rId28"/>
    <p:sldId id="281" r:id="rId29"/>
    <p:sldId id="290" r:id="rId30"/>
    <p:sldId id="282" r:id="rId31"/>
    <p:sldId id="283" r:id="rId32"/>
    <p:sldId id="284" r:id="rId33"/>
    <p:sldId id="285" r:id="rId34"/>
    <p:sldId id="286" r:id="rId35"/>
    <p:sldId id="287" r:id="rId36"/>
    <p:sldId id="288" r:id="rId37"/>
    <p:sldId id="291" r:id="rId38"/>
    <p:sldId id="292" r:id="rId39"/>
    <p:sldId id="293" r:id="rId40"/>
    <p:sldId id="294" r:id="rId41"/>
    <p:sldId id="295" r:id="rId42"/>
    <p:sldId id="315" r:id="rId43"/>
    <p:sldId id="314" r:id="rId44"/>
    <p:sldId id="313" r:id="rId45"/>
    <p:sldId id="316" r:id="rId46"/>
    <p:sldId id="319" r:id="rId47"/>
    <p:sldId id="318" r:id="rId48"/>
    <p:sldId id="317" r:id="rId49"/>
    <p:sldId id="320" r:id="rId50"/>
    <p:sldId id="312" r:id="rId51"/>
    <p:sldId id="311" r:id="rId52"/>
    <p:sldId id="310" r:id="rId53"/>
    <p:sldId id="309" r:id="rId54"/>
    <p:sldId id="308" r:id="rId55"/>
    <p:sldId id="307" r:id="rId56"/>
    <p:sldId id="306" r:id="rId57"/>
    <p:sldId id="296" r:id="rId58"/>
    <p:sldId id="297" r:id="rId59"/>
    <p:sldId id="298" r:id="rId60"/>
    <p:sldId id="299" r:id="rId61"/>
    <p:sldId id="300" r:id="rId62"/>
    <p:sldId id="301" r:id="rId63"/>
    <p:sldId id="323" r:id="rId64"/>
    <p:sldId id="322" r:id="rId65"/>
    <p:sldId id="321" r:id="rId66"/>
    <p:sldId id="302" r:id="rId67"/>
    <p:sldId id="303" r:id="rId68"/>
    <p:sldId id="304" r:id="rId69"/>
    <p:sldId id="305" r:id="rId70"/>
    <p:sldId id="324" r:id="rId71"/>
    <p:sldId id="325" r:id="rId72"/>
    <p:sldId id="326" r:id="rId73"/>
    <p:sldId id="335" r:id="rId74"/>
    <p:sldId id="334" r:id="rId75"/>
    <p:sldId id="333" r:id="rId76"/>
    <p:sldId id="332" r:id="rId77"/>
    <p:sldId id="331" r:id="rId78"/>
    <p:sldId id="330" r:id="rId79"/>
    <p:sldId id="329" r:id="rId80"/>
    <p:sldId id="327" r:id="rId81"/>
    <p:sldId id="328" r:id="rId82"/>
    <p:sldId id="336" r:id="rId83"/>
    <p:sldId id="337" r:id="rId84"/>
    <p:sldId id="338" r:id="rId85"/>
    <p:sldId id="343" r:id="rId86"/>
    <p:sldId id="342" r:id="rId87"/>
    <p:sldId id="341" r:id="rId88"/>
    <p:sldId id="340" r:id="rId89"/>
    <p:sldId id="339" r:id="rId90"/>
    <p:sldId id="344" r:id="rId91"/>
    <p:sldId id="345" r:id="rId92"/>
    <p:sldId id="349" r:id="rId93"/>
    <p:sldId id="348" r:id="rId94"/>
    <p:sldId id="354" r:id="rId95"/>
    <p:sldId id="353" r:id="rId96"/>
    <p:sldId id="352" r:id="rId97"/>
    <p:sldId id="356" r:id="rId98"/>
    <p:sldId id="357" r:id="rId99"/>
    <p:sldId id="351" r:id="rId100"/>
    <p:sldId id="350" r:id="rId101"/>
    <p:sldId id="358" r:id="rId102"/>
    <p:sldId id="346" r:id="rId103"/>
    <p:sldId id="347" r:id="rId104"/>
    <p:sldId id="359" r:id="rId105"/>
    <p:sldId id="360" r:id="rId106"/>
    <p:sldId id="361" r:id="rId107"/>
    <p:sldId id="362" r:id="rId10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99" autoAdjust="0"/>
  </p:normalViewPr>
  <p:slideViewPr>
    <p:cSldViewPr snapToGrid="0" snapToObjects="1">
      <p:cViewPr varScale="1">
        <p:scale>
          <a:sx n="66" d="100"/>
          <a:sy n="66" d="100"/>
        </p:scale>
        <p:origin x="-4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September 2, 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September 2,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September 2,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September 2,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September 2,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September 2,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September 2,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September 2, 2014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September 2,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September 2, 2014</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September 2, 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September 2, 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5"/>
            <a:ext cx="3313355" cy="3302858"/>
          </a:xfrm>
        </p:spPr>
        <p:txBody>
          <a:bodyPr>
            <a:normAutofit/>
          </a:bodyPr>
          <a:lstStyle/>
          <a:p>
            <a:r>
              <a:rPr lang="en-US" b="1" dirty="0"/>
              <a:t>What’s Next? Thinking About Life After High </a:t>
            </a:r>
            <a:r>
              <a:rPr lang="en-US" b="1" dirty="0" smtClean="0"/>
              <a:t>School.</a:t>
            </a:r>
            <a:endParaRPr lang="en-US" dirty="0"/>
          </a:p>
        </p:txBody>
      </p:sp>
    </p:spTree>
    <p:extLst>
      <p:ext uri="{BB962C8B-B14F-4D97-AF65-F5344CB8AC3E}">
        <p14:creationId xmlns:p14="http://schemas.microsoft.com/office/powerpoint/2010/main" val="1103853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080" y="495759"/>
            <a:ext cx="7363154" cy="1674905"/>
          </a:xfrm>
        </p:spPr>
        <p:txBody>
          <a:bodyPr>
            <a:normAutofit fontScale="90000"/>
          </a:bodyPr>
          <a:lstStyle/>
          <a:p>
            <a:r>
              <a:rPr lang="en-US" dirty="0" smtClean="0"/>
              <a:t>Time to begin Rhetorical Grammar for Expository Reading and Writing</a:t>
            </a:r>
            <a:endParaRPr lang="en-US" dirty="0"/>
          </a:p>
        </p:txBody>
      </p:sp>
      <p:sp>
        <p:nvSpPr>
          <p:cNvPr id="3" name="Content Placeholder 2"/>
          <p:cNvSpPr>
            <a:spLocks noGrp="1"/>
          </p:cNvSpPr>
          <p:nvPr>
            <p:ph idx="1"/>
          </p:nvPr>
        </p:nvSpPr>
        <p:spPr/>
        <p:txBody>
          <a:bodyPr/>
          <a:lstStyle/>
          <a:p>
            <a:r>
              <a:rPr lang="en-US" dirty="0" smtClean="0"/>
              <a:t>Activity 1 and Exploring Key Concepts. </a:t>
            </a:r>
          </a:p>
          <a:p>
            <a:r>
              <a:rPr lang="en-US" dirty="0" smtClean="0"/>
              <a:t>Guided compositions.</a:t>
            </a:r>
            <a:endParaRPr lang="en-US" dirty="0"/>
          </a:p>
        </p:txBody>
      </p:sp>
    </p:spTree>
    <p:extLst>
      <p:ext uri="{BB962C8B-B14F-4D97-AF65-F5344CB8AC3E}">
        <p14:creationId xmlns:p14="http://schemas.microsoft.com/office/powerpoint/2010/main" val="353374281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615" y="913656"/>
            <a:ext cx="7976977" cy="5262979"/>
          </a:xfrm>
          <a:prstGeom prst="rect">
            <a:avLst/>
          </a:prstGeom>
          <a:noFill/>
        </p:spPr>
        <p:txBody>
          <a:bodyPr wrap="square" rtlCol="0">
            <a:spAutoFit/>
          </a:bodyPr>
          <a:lstStyle/>
          <a:p>
            <a:r>
              <a:rPr lang="en-US" sz="2400" dirty="0">
                <a:solidFill>
                  <a:srgbClr val="74A510"/>
                </a:solidFill>
              </a:rPr>
              <a:t>Follow these steps:</a:t>
            </a:r>
          </a:p>
          <a:p>
            <a:r>
              <a:rPr lang="en-US" sz="2400" dirty="0">
                <a:solidFill>
                  <a:srgbClr val="74A510"/>
                </a:solidFill>
              </a:rPr>
              <a:t>1</a:t>
            </a:r>
            <a:r>
              <a:rPr lang="en-US" sz="2400" dirty="0" smtClean="0">
                <a:solidFill>
                  <a:srgbClr val="74A510"/>
                </a:solidFill>
              </a:rPr>
              <a:t>. Organize </a:t>
            </a:r>
            <a:r>
              <a:rPr lang="en-US" sz="2400" dirty="0">
                <a:solidFill>
                  <a:srgbClr val="74A510"/>
                </a:solidFill>
              </a:rPr>
              <a:t>into groups of four or five and face your desks together</a:t>
            </a:r>
          </a:p>
          <a:p>
            <a:r>
              <a:rPr lang="en-US" sz="2400" dirty="0">
                <a:solidFill>
                  <a:srgbClr val="74A510"/>
                </a:solidFill>
              </a:rPr>
              <a:t>2</a:t>
            </a:r>
            <a:r>
              <a:rPr lang="en-US" sz="2400" dirty="0" smtClean="0">
                <a:solidFill>
                  <a:srgbClr val="74A510"/>
                </a:solidFill>
              </a:rPr>
              <a:t>. Get </a:t>
            </a:r>
            <a:r>
              <a:rPr lang="en-US" sz="2400" dirty="0">
                <a:solidFill>
                  <a:srgbClr val="74A510"/>
                </a:solidFill>
              </a:rPr>
              <a:t>out your paper</a:t>
            </a:r>
          </a:p>
          <a:p>
            <a:r>
              <a:rPr lang="en-US" sz="2400" dirty="0">
                <a:solidFill>
                  <a:srgbClr val="74A510"/>
                </a:solidFill>
              </a:rPr>
              <a:t>3</a:t>
            </a:r>
            <a:r>
              <a:rPr lang="en-US" sz="2400" dirty="0" smtClean="0">
                <a:solidFill>
                  <a:srgbClr val="74A510"/>
                </a:solidFill>
              </a:rPr>
              <a:t>. Cross </a:t>
            </a:r>
            <a:r>
              <a:rPr lang="en-US" sz="2400" dirty="0">
                <a:solidFill>
                  <a:srgbClr val="74A510"/>
                </a:solidFill>
              </a:rPr>
              <a:t>out your name and write a four digit number above it (for example: 5577)</a:t>
            </a:r>
          </a:p>
          <a:p>
            <a:r>
              <a:rPr lang="en-US" sz="2400" dirty="0">
                <a:solidFill>
                  <a:srgbClr val="74A510"/>
                </a:solidFill>
              </a:rPr>
              <a:t>4</a:t>
            </a:r>
            <a:r>
              <a:rPr lang="en-US" sz="2400" dirty="0" smtClean="0">
                <a:solidFill>
                  <a:srgbClr val="74A510"/>
                </a:solidFill>
              </a:rPr>
              <a:t>. Elect </a:t>
            </a:r>
            <a:r>
              <a:rPr lang="en-US" sz="2400" dirty="0">
                <a:solidFill>
                  <a:srgbClr val="74A510"/>
                </a:solidFill>
              </a:rPr>
              <a:t>a table leader</a:t>
            </a:r>
          </a:p>
          <a:p>
            <a:r>
              <a:rPr lang="en-US" sz="2400" dirty="0">
                <a:solidFill>
                  <a:srgbClr val="74A510"/>
                </a:solidFill>
              </a:rPr>
              <a:t>5</a:t>
            </a:r>
            <a:r>
              <a:rPr lang="en-US" sz="2400" dirty="0" smtClean="0">
                <a:solidFill>
                  <a:srgbClr val="74A510"/>
                </a:solidFill>
              </a:rPr>
              <a:t>. Table </a:t>
            </a:r>
            <a:r>
              <a:rPr lang="en-US" sz="2400" dirty="0">
                <a:solidFill>
                  <a:srgbClr val="74A510"/>
                </a:solidFill>
              </a:rPr>
              <a:t>leader collects the papers</a:t>
            </a:r>
          </a:p>
          <a:p>
            <a:r>
              <a:rPr lang="en-US" sz="2400" dirty="0">
                <a:solidFill>
                  <a:srgbClr val="74A510"/>
                </a:solidFill>
              </a:rPr>
              <a:t>6</a:t>
            </a:r>
            <a:r>
              <a:rPr lang="en-US" sz="2400" dirty="0" smtClean="0">
                <a:solidFill>
                  <a:srgbClr val="74A510"/>
                </a:solidFill>
              </a:rPr>
              <a:t>. Table </a:t>
            </a:r>
            <a:r>
              <a:rPr lang="en-US" sz="2400" dirty="0">
                <a:solidFill>
                  <a:srgbClr val="74A510"/>
                </a:solidFill>
              </a:rPr>
              <a:t>leader passes papers to the group to your left</a:t>
            </a:r>
          </a:p>
          <a:p>
            <a:r>
              <a:rPr lang="en-US" sz="2400" dirty="0">
                <a:solidFill>
                  <a:srgbClr val="74A510"/>
                </a:solidFill>
              </a:rPr>
              <a:t>7</a:t>
            </a:r>
            <a:r>
              <a:rPr lang="en-US" sz="2400" dirty="0" smtClean="0">
                <a:solidFill>
                  <a:srgbClr val="74A510"/>
                </a:solidFill>
              </a:rPr>
              <a:t>. Table </a:t>
            </a:r>
            <a:r>
              <a:rPr lang="en-US" sz="2400" dirty="0">
                <a:solidFill>
                  <a:srgbClr val="74A510"/>
                </a:solidFill>
              </a:rPr>
              <a:t>leader hands out the papers to your own group</a:t>
            </a:r>
          </a:p>
          <a:p>
            <a:r>
              <a:rPr lang="en-US" sz="2400" dirty="0">
                <a:solidFill>
                  <a:srgbClr val="74A510"/>
                </a:solidFill>
              </a:rPr>
              <a:t>8</a:t>
            </a:r>
            <a:r>
              <a:rPr lang="en-US" sz="2400" dirty="0" smtClean="0">
                <a:solidFill>
                  <a:srgbClr val="74A510"/>
                </a:solidFill>
              </a:rPr>
              <a:t>. On </a:t>
            </a:r>
            <a:r>
              <a:rPr lang="en-US" sz="2400" dirty="0">
                <a:solidFill>
                  <a:srgbClr val="74A510"/>
                </a:solidFill>
              </a:rPr>
              <a:t>my signal, read the paper quickly with no marking</a:t>
            </a:r>
          </a:p>
        </p:txBody>
      </p:sp>
    </p:spTree>
    <p:extLst>
      <p:ext uri="{BB962C8B-B14F-4D97-AF65-F5344CB8AC3E}">
        <p14:creationId xmlns:p14="http://schemas.microsoft.com/office/powerpoint/2010/main" val="10501641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615" y="913656"/>
            <a:ext cx="7976977" cy="4708981"/>
          </a:xfrm>
          <a:prstGeom prst="rect">
            <a:avLst/>
          </a:prstGeom>
          <a:noFill/>
        </p:spPr>
        <p:txBody>
          <a:bodyPr wrap="square" rtlCol="0">
            <a:spAutoFit/>
          </a:bodyPr>
          <a:lstStyle/>
          <a:p>
            <a:r>
              <a:rPr lang="en-US" sz="2000" dirty="0">
                <a:solidFill>
                  <a:srgbClr val="74A510"/>
                </a:solidFill>
              </a:rPr>
              <a:t>9</a:t>
            </a:r>
            <a:r>
              <a:rPr lang="en-US" sz="2000" dirty="0" smtClean="0">
                <a:solidFill>
                  <a:srgbClr val="74A510"/>
                </a:solidFill>
              </a:rPr>
              <a:t>. Once </a:t>
            </a:r>
            <a:r>
              <a:rPr lang="en-US" sz="2000" dirty="0">
                <a:solidFill>
                  <a:srgbClr val="74A510"/>
                </a:solidFill>
              </a:rPr>
              <a:t>I stop the reading, pass the paper to the left</a:t>
            </a:r>
          </a:p>
          <a:p>
            <a:r>
              <a:rPr lang="en-US" sz="2000" dirty="0">
                <a:solidFill>
                  <a:srgbClr val="74A510"/>
                </a:solidFill>
              </a:rPr>
              <a:t>10. Start reading when I tell you to start</a:t>
            </a:r>
          </a:p>
          <a:p>
            <a:r>
              <a:rPr lang="en-US" sz="2000" dirty="0">
                <a:solidFill>
                  <a:srgbClr val="74A510"/>
                </a:solidFill>
              </a:rPr>
              <a:t>11. Repeat last two steps until your group has read all the papers</a:t>
            </a:r>
          </a:p>
          <a:p>
            <a:r>
              <a:rPr lang="en-US" sz="2000" dirty="0">
                <a:solidFill>
                  <a:srgbClr val="74A510"/>
                </a:solidFill>
              </a:rPr>
              <a:t>12. Discuss which paper is best; table leader takes notes on your reasons why that paper is best in the group</a:t>
            </a:r>
          </a:p>
          <a:p>
            <a:r>
              <a:rPr lang="en-US" sz="2000" dirty="0">
                <a:solidFill>
                  <a:srgbClr val="74A510"/>
                </a:solidFill>
              </a:rPr>
              <a:t>13. Table leader writes down the number of the best paper 14. Table leader collects papers and passes them to next group 15. Repeat steps 7- 14</a:t>
            </a:r>
          </a:p>
          <a:p>
            <a:r>
              <a:rPr lang="en-US" sz="2000" dirty="0">
                <a:solidFill>
                  <a:srgbClr val="74A510"/>
                </a:solidFill>
              </a:rPr>
              <a:t>The key here is to read fast, read for content, and then make sure you have good reasons for choosing the best paper in each grouping. During the discussion of the writing, take notes on the information you need to improve your own writing, paying particular attention to </a:t>
            </a:r>
            <a:r>
              <a:rPr lang="en-US" sz="2000" i="1" dirty="0">
                <a:solidFill>
                  <a:srgbClr val="74A510"/>
                </a:solidFill>
              </a:rPr>
              <a:t>beginnings</a:t>
            </a:r>
            <a:r>
              <a:rPr lang="en-US" sz="2000" dirty="0">
                <a:solidFill>
                  <a:srgbClr val="74A510"/>
                </a:solidFill>
              </a:rPr>
              <a:t>, </a:t>
            </a:r>
            <a:r>
              <a:rPr lang="en-US" sz="2000" i="1" dirty="0">
                <a:solidFill>
                  <a:srgbClr val="74A510"/>
                </a:solidFill>
              </a:rPr>
              <a:t>middles</a:t>
            </a:r>
            <a:r>
              <a:rPr lang="en-US" sz="2000" dirty="0">
                <a:solidFill>
                  <a:srgbClr val="74A510"/>
                </a:solidFill>
              </a:rPr>
              <a:t>, and e</a:t>
            </a:r>
            <a:r>
              <a:rPr lang="en-US" sz="2000" i="1" dirty="0">
                <a:solidFill>
                  <a:srgbClr val="74A510"/>
                </a:solidFill>
              </a:rPr>
              <a:t>nds </a:t>
            </a:r>
            <a:r>
              <a:rPr lang="en-US" sz="2000" dirty="0">
                <a:solidFill>
                  <a:srgbClr val="74A510"/>
                </a:solidFill>
              </a:rPr>
              <a:t>of the writing.</a:t>
            </a:r>
          </a:p>
        </p:txBody>
      </p:sp>
    </p:spTree>
    <p:extLst>
      <p:ext uri="{BB962C8B-B14F-4D97-AF65-F5344CB8AC3E}">
        <p14:creationId xmlns:p14="http://schemas.microsoft.com/office/powerpoint/2010/main" val="392116797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29718113"/>
              </p:ext>
            </p:extLst>
          </p:nvPr>
        </p:nvGraphicFramePr>
        <p:xfrm>
          <a:off x="1524000" y="1397000"/>
          <a:ext cx="6096000" cy="2194560"/>
        </p:xfrm>
        <a:graphic>
          <a:graphicData uri="http://schemas.openxmlformats.org/drawingml/2006/table">
            <a:tbl>
              <a:tblPr>
                <a:tableStyleId>{5C22544A-7EE6-4342-B048-85BDC9FD1C3A}</a:tableStyleId>
              </a:tblPr>
              <a:tblGrid>
                <a:gridCol w="3048000"/>
                <a:gridCol w="3048000"/>
              </a:tblGrid>
              <a:tr h="370840">
                <a:tc>
                  <a:txBody>
                    <a:bodyPr/>
                    <a:lstStyle/>
                    <a:p>
                      <a:r>
                        <a:rPr lang="en-US" sz="2400" dirty="0" smtClean="0"/>
                        <a:t>Qualities of the papers that work</a:t>
                      </a:r>
                      <a:endParaRPr lang="en-US" sz="2400" dirty="0"/>
                    </a:p>
                  </a:txBody>
                  <a:tcPr/>
                </a:tc>
                <a:tc>
                  <a:txBody>
                    <a:bodyPr/>
                    <a:lstStyle/>
                    <a:p>
                      <a:r>
                        <a:rPr lang="en-US" sz="2400" dirty="0" smtClean="0"/>
                        <a:t>Things I need</a:t>
                      </a:r>
                      <a:r>
                        <a:rPr lang="en-US" sz="2400" baseline="0" dirty="0" smtClean="0"/>
                        <a:t> to work on</a:t>
                      </a:r>
                      <a:endParaRPr lang="en-US" sz="2400" dirty="0"/>
                    </a:p>
                  </a:txBody>
                  <a:tcPr/>
                </a:tc>
              </a:tr>
              <a:tr h="370840">
                <a:tc>
                  <a:txBody>
                    <a:bodyPr/>
                    <a:lstStyle/>
                    <a:p>
                      <a:r>
                        <a:rPr lang="en-US" sz="2400" dirty="0" smtClean="0"/>
                        <a:t>Beginnings</a:t>
                      </a:r>
                      <a:endParaRPr lang="en-US" sz="2400" dirty="0"/>
                    </a:p>
                  </a:txBody>
                  <a:tcPr/>
                </a:tc>
                <a:tc>
                  <a:txBody>
                    <a:bodyPr/>
                    <a:lstStyle/>
                    <a:p>
                      <a:endParaRPr lang="en-US" dirty="0"/>
                    </a:p>
                  </a:txBody>
                  <a:tcPr/>
                </a:tc>
              </a:tr>
              <a:tr h="370840">
                <a:tc>
                  <a:txBody>
                    <a:bodyPr/>
                    <a:lstStyle/>
                    <a:p>
                      <a:r>
                        <a:rPr lang="en-US" sz="2400" dirty="0" smtClean="0"/>
                        <a:t>Middles</a:t>
                      </a:r>
                      <a:endParaRPr lang="en-US" sz="2400" dirty="0"/>
                    </a:p>
                  </a:txBody>
                  <a:tcPr/>
                </a:tc>
                <a:tc>
                  <a:txBody>
                    <a:bodyPr/>
                    <a:lstStyle/>
                    <a:p>
                      <a:endParaRPr lang="en-US" dirty="0"/>
                    </a:p>
                  </a:txBody>
                  <a:tcPr/>
                </a:tc>
              </a:tr>
              <a:tr h="370840">
                <a:tc>
                  <a:txBody>
                    <a:bodyPr/>
                    <a:lstStyle/>
                    <a:p>
                      <a:r>
                        <a:rPr lang="en-US" sz="2400" dirty="0" smtClean="0"/>
                        <a:t>Ends</a:t>
                      </a:r>
                      <a:endParaRPr lang="en-US" sz="2400" dirty="0"/>
                    </a:p>
                  </a:txBody>
                  <a:tcPr/>
                </a:tc>
                <a:tc>
                  <a:txBody>
                    <a:bodyPr/>
                    <a:lstStyle/>
                    <a:p>
                      <a:endParaRPr lang="en-US"/>
                    </a:p>
                  </a:txBody>
                  <a:tcPr/>
                </a:tc>
              </a:tr>
            </a:tbl>
          </a:graphicData>
        </a:graphic>
      </p:graphicFrame>
    </p:spTree>
    <p:extLst>
      <p:ext uri="{BB962C8B-B14F-4D97-AF65-F5344CB8AC3E}">
        <p14:creationId xmlns:p14="http://schemas.microsoft.com/office/powerpoint/2010/main" val="377938662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68530"/>
            <a:ext cx="7024744" cy="1069647"/>
          </a:xfrm>
        </p:spPr>
        <p:txBody>
          <a:bodyPr>
            <a:normAutofit/>
          </a:bodyPr>
          <a:lstStyle/>
          <a:p>
            <a:r>
              <a:rPr lang="en-US" sz="3200" dirty="0" smtClean="0"/>
              <a:t>Revising and Editing</a:t>
            </a:r>
            <a:br>
              <a:rPr lang="en-US" sz="3200" dirty="0" smtClean="0"/>
            </a:br>
            <a:r>
              <a:rPr lang="en-US" sz="3200" dirty="0" smtClean="0"/>
              <a:t>Activity 26 Reading Rhetorically</a:t>
            </a:r>
            <a:endParaRPr lang="en-US" sz="3200" dirty="0"/>
          </a:p>
        </p:txBody>
      </p:sp>
      <p:sp>
        <p:nvSpPr>
          <p:cNvPr id="3" name="Content Placeholder 2"/>
          <p:cNvSpPr>
            <a:spLocks noGrp="1"/>
          </p:cNvSpPr>
          <p:nvPr>
            <p:ph idx="1"/>
          </p:nvPr>
        </p:nvSpPr>
        <p:spPr>
          <a:xfrm>
            <a:off x="512487" y="1738178"/>
            <a:ext cx="8088387" cy="4679708"/>
          </a:xfrm>
        </p:spPr>
        <p:txBody>
          <a:bodyPr>
            <a:noAutofit/>
          </a:bodyPr>
          <a:lstStyle/>
          <a:p>
            <a:r>
              <a:rPr lang="en-US" dirty="0">
                <a:solidFill>
                  <a:srgbClr val="74A510"/>
                </a:solidFill>
              </a:rPr>
              <a:t>Today the class will work in small groups to assess the openings to your writing. There are two key elements we are going to look for as you evaluate the effectiveness of your openers:</a:t>
            </a:r>
          </a:p>
          <a:p>
            <a:r>
              <a:rPr lang="en-US" dirty="0">
                <a:solidFill>
                  <a:srgbClr val="74A510"/>
                </a:solidFill>
              </a:rPr>
              <a:t>1.	How introductions invite the reader to get to know you</a:t>
            </a:r>
          </a:p>
          <a:p>
            <a:r>
              <a:rPr lang="en-US" dirty="0">
                <a:solidFill>
                  <a:srgbClr val="74A510"/>
                </a:solidFill>
              </a:rPr>
              <a:t>2.	How effectively your introduction provides the reader with something that will help them distinguish you from the rest of the letters or applications they are reading.</a:t>
            </a:r>
          </a:p>
          <a:p>
            <a:r>
              <a:rPr lang="en-US" dirty="0">
                <a:solidFill>
                  <a:srgbClr val="74A510"/>
                </a:solidFill>
              </a:rPr>
              <a:t>Homework: Revise your draft and bring a hard copy to class.</a:t>
            </a:r>
          </a:p>
        </p:txBody>
      </p:sp>
    </p:spTree>
    <p:extLst>
      <p:ext uri="{BB962C8B-B14F-4D97-AF65-F5344CB8AC3E}">
        <p14:creationId xmlns:p14="http://schemas.microsoft.com/office/powerpoint/2010/main" val="252881749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205" y="668530"/>
            <a:ext cx="7578029" cy="980510"/>
          </a:xfrm>
        </p:spPr>
        <p:txBody>
          <a:bodyPr>
            <a:normAutofit fontScale="90000"/>
          </a:bodyPr>
          <a:lstStyle/>
          <a:p>
            <a:r>
              <a:rPr lang="en-US" dirty="0" smtClean="0"/>
              <a:t>Activity 27 Editing</a:t>
            </a:r>
            <a:br>
              <a:rPr lang="en-US" dirty="0" smtClean="0"/>
            </a:br>
            <a:endParaRPr lang="en-US" dirty="0"/>
          </a:p>
        </p:txBody>
      </p:sp>
      <p:sp>
        <p:nvSpPr>
          <p:cNvPr id="3" name="Content Placeholder 2"/>
          <p:cNvSpPr>
            <a:spLocks noGrp="1"/>
          </p:cNvSpPr>
          <p:nvPr>
            <p:ph idx="1"/>
          </p:nvPr>
        </p:nvSpPr>
        <p:spPr>
          <a:xfrm>
            <a:off x="490205" y="1381628"/>
            <a:ext cx="8132951" cy="4924835"/>
          </a:xfrm>
        </p:spPr>
        <p:txBody>
          <a:bodyPr>
            <a:normAutofit/>
          </a:bodyPr>
          <a:lstStyle/>
          <a:p>
            <a:r>
              <a:rPr lang="en-US" dirty="0">
                <a:solidFill>
                  <a:srgbClr val="74A510"/>
                </a:solidFill>
              </a:rPr>
              <a:t>Editing is different from revising. When we edit, we are paying attention to sentence level concerns in the writing. That does not mean we ignore any content or organizational issues that surface as we edit our papers, as sometimes when we review sentences we discover problems with continuity between sentences or the development of ideas.</a:t>
            </a:r>
          </a:p>
          <a:p>
            <a:r>
              <a:rPr lang="en-US" dirty="0">
                <a:solidFill>
                  <a:srgbClr val="74A510"/>
                </a:solidFill>
              </a:rPr>
              <a:t>We are going to edit our papers for two important elements:</a:t>
            </a:r>
          </a:p>
          <a:p>
            <a:r>
              <a:rPr lang="en-US" dirty="0" smtClean="0">
                <a:solidFill>
                  <a:srgbClr val="74A510"/>
                </a:solidFill>
              </a:rPr>
              <a:t>Spelling </a:t>
            </a:r>
            <a:r>
              <a:rPr lang="en-US" dirty="0">
                <a:solidFill>
                  <a:srgbClr val="74A510"/>
                </a:solidFill>
              </a:rPr>
              <a:t>and word </a:t>
            </a:r>
            <a:r>
              <a:rPr lang="en-US" dirty="0" smtClean="0">
                <a:solidFill>
                  <a:srgbClr val="74A510"/>
                </a:solidFill>
              </a:rPr>
              <a:t>choice</a:t>
            </a:r>
          </a:p>
          <a:p>
            <a:r>
              <a:rPr lang="en-US" dirty="0" smtClean="0">
                <a:solidFill>
                  <a:srgbClr val="74A510"/>
                </a:solidFill>
              </a:rPr>
              <a:t>Sentence </a:t>
            </a:r>
            <a:r>
              <a:rPr lang="en-US" dirty="0">
                <a:solidFill>
                  <a:srgbClr val="74A510"/>
                </a:solidFill>
              </a:rPr>
              <a:t>variety</a:t>
            </a:r>
          </a:p>
        </p:txBody>
      </p:sp>
    </p:spTree>
    <p:extLst>
      <p:ext uri="{BB962C8B-B14F-4D97-AF65-F5344CB8AC3E}">
        <p14:creationId xmlns:p14="http://schemas.microsoft.com/office/powerpoint/2010/main" val="28598106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28 Reflecting on your writing process</a:t>
            </a:r>
            <a:endParaRPr lang="en-US" dirty="0"/>
          </a:p>
        </p:txBody>
      </p:sp>
      <p:sp>
        <p:nvSpPr>
          <p:cNvPr id="3" name="Content Placeholder 2"/>
          <p:cNvSpPr>
            <a:spLocks noGrp="1"/>
          </p:cNvSpPr>
          <p:nvPr>
            <p:ph idx="1"/>
          </p:nvPr>
        </p:nvSpPr>
        <p:spPr/>
        <p:txBody>
          <a:bodyPr/>
          <a:lstStyle/>
          <a:p>
            <a:r>
              <a:rPr lang="en-US" dirty="0">
                <a:solidFill>
                  <a:srgbClr val="74A510"/>
                </a:solidFill>
              </a:rPr>
              <a:t>Now that you have completed your writing, improved it as much as you could over the last few weeks, it is time to put a final touch on your portfolio. After you have assembled your portfolio, take 15 minutes or so to discuss with a partner what you have learned during this unit about some of the following ideas:</a:t>
            </a:r>
          </a:p>
        </p:txBody>
      </p:sp>
    </p:spTree>
    <p:extLst>
      <p:ext uri="{BB962C8B-B14F-4D97-AF65-F5344CB8AC3E}">
        <p14:creationId xmlns:p14="http://schemas.microsoft.com/office/powerpoint/2010/main" val="224669951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80" y="490255"/>
            <a:ext cx="7887849" cy="5838491"/>
          </a:xfrm>
        </p:spPr>
        <p:txBody>
          <a:bodyPr>
            <a:normAutofit/>
          </a:bodyPr>
          <a:lstStyle/>
          <a:p>
            <a:pPr marL="68580" indent="0">
              <a:buNone/>
            </a:pPr>
            <a:r>
              <a:rPr lang="en-US" sz="2800" dirty="0">
                <a:solidFill>
                  <a:srgbClr val="74A510"/>
                </a:solidFill>
              </a:rPr>
              <a:t>1</a:t>
            </a:r>
            <a:r>
              <a:rPr lang="en-US" sz="2800" dirty="0" smtClean="0">
                <a:solidFill>
                  <a:srgbClr val="74A510"/>
                </a:solidFill>
              </a:rPr>
              <a:t>. What </a:t>
            </a:r>
            <a:r>
              <a:rPr lang="en-US" sz="2800" dirty="0">
                <a:solidFill>
                  <a:srgbClr val="74A510"/>
                </a:solidFill>
              </a:rPr>
              <a:t>are some things that good writers do as they prepare, generate, draft, and revise writing?</a:t>
            </a:r>
          </a:p>
          <a:p>
            <a:pPr marL="68580" indent="0">
              <a:buNone/>
            </a:pPr>
            <a:r>
              <a:rPr lang="en-US" sz="2800" dirty="0">
                <a:solidFill>
                  <a:srgbClr val="74A510"/>
                </a:solidFill>
              </a:rPr>
              <a:t>2</a:t>
            </a:r>
            <a:r>
              <a:rPr lang="en-US" sz="2800" dirty="0" smtClean="0">
                <a:solidFill>
                  <a:srgbClr val="74A510"/>
                </a:solidFill>
              </a:rPr>
              <a:t>. What </a:t>
            </a:r>
            <a:r>
              <a:rPr lang="en-US" sz="2800" dirty="0">
                <a:solidFill>
                  <a:srgbClr val="74A510"/>
                </a:solidFill>
              </a:rPr>
              <a:t>have you learned about being an effective reader</a:t>
            </a:r>
            <a:r>
              <a:rPr lang="en-US" sz="2800" dirty="0" smtClean="0">
                <a:solidFill>
                  <a:srgbClr val="74A510"/>
                </a:solidFill>
              </a:rPr>
              <a:t>?</a:t>
            </a:r>
          </a:p>
          <a:p>
            <a:pPr marL="68580" indent="0">
              <a:buNone/>
            </a:pPr>
            <a:r>
              <a:rPr lang="en-US" sz="2800" dirty="0" smtClean="0">
                <a:solidFill>
                  <a:srgbClr val="74A510"/>
                </a:solidFill>
              </a:rPr>
              <a:t> </a:t>
            </a:r>
            <a:r>
              <a:rPr lang="en-US" sz="2800" dirty="0">
                <a:solidFill>
                  <a:srgbClr val="74A510"/>
                </a:solidFill>
              </a:rPr>
              <a:t>3</a:t>
            </a:r>
            <a:r>
              <a:rPr lang="en-US" sz="2800" dirty="0" smtClean="0">
                <a:solidFill>
                  <a:srgbClr val="74A510"/>
                </a:solidFill>
              </a:rPr>
              <a:t>. What </a:t>
            </a:r>
            <a:r>
              <a:rPr lang="en-US" sz="2800" dirty="0">
                <a:solidFill>
                  <a:srgbClr val="74A510"/>
                </a:solidFill>
              </a:rPr>
              <a:t>have you learned about using writing to figure things out</a:t>
            </a:r>
            <a:r>
              <a:rPr lang="en-US" sz="2800" dirty="0" smtClean="0">
                <a:solidFill>
                  <a:srgbClr val="74A510"/>
                </a:solidFill>
              </a:rPr>
              <a:t>?</a:t>
            </a:r>
          </a:p>
          <a:p>
            <a:pPr marL="68580" indent="0">
              <a:buNone/>
            </a:pPr>
            <a:r>
              <a:rPr lang="en-US" sz="2800" dirty="0" smtClean="0">
                <a:solidFill>
                  <a:srgbClr val="74A510"/>
                </a:solidFill>
              </a:rPr>
              <a:t> </a:t>
            </a:r>
            <a:r>
              <a:rPr lang="en-US" sz="2800" dirty="0">
                <a:solidFill>
                  <a:srgbClr val="74A510"/>
                </a:solidFill>
              </a:rPr>
              <a:t>4</a:t>
            </a:r>
            <a:r>
              <a:rPr lang="en-US" sz="2800" dirty="0" smtClean="0">
                <a:solidFill>
                  <a:srgbClr val="74A510"/>
                </a:solidFill>
              </a:rPr>
              <a:t>. What </a:t>
            </a:r>
            <a:r>
              <a:rPr lang="en-US" sz="2800" dirty="0">
                <a:solidFill>
                  <a:srgbClr val="74A510"/>
                </a:solidFill>
              </a:rPr>
              <a:t>have you learned about writing as a process of decision-making</a:t>
            </a:r>
            <a:r>
              <a:rPr lang="en-US" sz="2800" dirty="0" smtClean="0">
                <a:solidFill>
                  <a:srgbClr val="74A510"/>
                </a:solidFill>
              </a:rPr>
              <a:t>?</a:t>
            </a:r>
          </a:p>
          <a:p>
            <a:pPr marL="68580" indent="0">
              <a:buNone/>
            </a:pPr>
            <a:r>
              <a:rPr lang="en-US" sz="2800" dirty="0" smtClean="0">
                <a:solidFill>
                  <a:srgbClr val="74A510"/>
                </a:solidFill>
              </a:rPr>
              <a:t> </a:t>
            </a:r>
            <a:r>
              <a:rPr lang="en-US" sz="2800" dirty="0">
                <a:solidFill>
                  <a:srgbClr val="74A510"/>
                </a:solidFill>
              </a:rPr>
              <a:t>5</a:t>
            </a:r>
            <a:r>
              <a:rPr lang="en-US" sz="2800" dirty="0" smtClean="0">
                <a:solidFill>
                  <a:srgbClr val="74A510"/>
                </a:solidFill>
              </a:rPr>
              <a:t>. What </a:t>
            </a:r>
            <a:r>
              <a:rPr lang="en-US" sz="2800" dirty="0">
                <a:solidFill>
                  <a:srgbClr val="74A510"/>
                </a:solidFill>
              </a:rPr>
              <a:t>have you learned about reading and its relationship to effective writing?</a:t>
            </a:r>
          </a:p>
        </p:txBody>
      </p:sp>
    </p:spTree>
    <p:extLst>
      <p:ext uri="{BB962C8B-B14F-4D97-AF65-F5344CB8AC3E}">
        <p14:creationId xmlns:p14="http://schemas.microsoft.com/office/powerpoint/2010/main" val="22785770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769" y="913656"/>
            <a:ext cx="8132952" cy="4154983"/>
          </a:xfrm>
          <a:prstGeom prst="rect">
            <a:avLst/>
          </a:prstGeom>
          <a:noFill/>
        </p:spPr>
        <p:txBody>
          <a:bodyPr wrap="square" rtlCol="0">
            <a:spAutoFit/>
          </a:bodyPr>
          <a:lstStyle/>
          <a:p>
            <a:r>
              <a:rPr lang="en-US" sz="2400" dirty="0">
                <a:solidFill>
                  <a:srgbClr val="74A510"/>
                </a:solidFill>
              </a:rPr>
              <a:t>Once you have discussed some of these questions in small group, compose your own “cover letter” for your portfolio in which you explain what you have learned about reading and writing during this module. Answering any or all of these questions will not only provide your </a:t>
            </a:r>
            <a:r>
              <a:rPr lang="en-US" sz="2400" i="1" dirty="0">
                <a:solidFill>
                  <a:srgbClr val="74A510"/>
                </a:solidFill>
              </a:rPr>
              <a:t>teacher </a:t>
            </a:r>
            <a:r>
              <a:rPr lang="en-US" sz="2400" dirty="0">
                <a:solidFill>
                  <a:srgbClr val="74A510"/>
                </a:solidFill>
              </a:rPr>
              <a:t>with an understanding of the learning you are carrying away from this module, it will also give </a:t>
            </a:r>
            <a:r>
              <a:rPr lang="en-US" sz="2400" i="1" dirty="0">
                <a:solidFill>
                  <a:srgbClr val="74A510"/>
                </a:solidFill>
              </a:rPr>
              <a:t>you </a:t>
            </a:r>
            <a:r>
              <a:rPr lang="en-US" sz="2400" dirty="0">
                <a:solidFill>
                  <a:srgbClr val="74A510"/>
                </a:solidFill>
              </a:rPr>
              <a:t>the opportunity to name the things you are learning and keep a record of the strategies and assumptions that shape the habits of effective readers and writers.</a:t>
            </a:r>
          </a:p>
        </p:txBody>
      </p:sp>
    </p:spTree>
    <p:extLst>
      <p:ext uri="{BB962C8B-B14F-4D97-AF65-F5344CB8AC3E}">
        <p14:creationId xmlns:p14="http://schemas.microsoft.com/office/powerpoint/2010/main" val="2665524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Activity 2</a:t>
            </a:r>
            <a:br>
              <a:rPr lang="en-US" b="1" dirty="0" smtClean="0"/>
            </a:br>
            <a:r>
              <a:rPr lang="en-US" b="1" dirty="0" smtClean="0"/>
              <a:t>Activating </a:t>
            </a:r>
            <a:r>
              <a:rPr lang="en-US" b="1" dirty="0"/>
              <a:t>Prior Knowledge</a:t>
            </a:r>
            <a:endParaRPr lang="en-US" dirty="0"/>
          </a:p>
        </p:txBody>
      </p:sp>
      <p:sp>
        <p:nvSpPr>
          <p:cNvPr id="3" name="Content Placeholder 2"/>
          <p:cNvSpPr>
            <a:spLocks noGrp="1"/>
          </p:cNvSpPr>
          <p:nvPr>
            <p:ph idx="1"/>
          </p:nvPr>
        </p:nvSpPr>
        <p:spPr/>
        <p:txBody>
          <a:bodyPr/>
          <a:lstStyle/>
          <a:p>
            <a:pPr marL="68580" indent="0">
              <a:buNone/>
            </a:pPr>
            <a:r>
              <a:rPr lang="en-US" dirty="0"/>
              <a:t>In this activity, you are using writing to collect ideas. In a way, you are taking inventory of your general thoughts about your future. If you need them, here are a few questions to get you started.</a:t>
            </a:r>
          </a:p>
        </p:txBody>
      </p:sp>
    </p:spTree>
    <p:extLst>
      <p:ext uri="{BB962C8B-B14F-4D97-AF65-F5344CB8AC3E}">
        <p14:creationId xmlns:p14="http://schemas.microsoft.com/office/powerpoint/2010/main" val="228610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167" y="762000"/>
            <a:ext cx="7492999" cy="5070629"/>
          </a:xfrm>
        </p:spPr>
        <p:txBody>
          <a:bodyPr>
            <a:normAutofit/>
          </a:bodyPr>
          <a:lstStyle/>
          <a:p>
            <a:pPr marL="68580" indent="0">
              <a:buNone/>
            </a:pPr>
            <a:r>
              <a:rPr lang="en-US" dirty="0" smtClean="0"/>
              <a:t>1. If </a:t>
            </a:r>
            <a:r>
              <a:rPr lang="en-US" dirty="0"/>
              <a:t>I am going to college, where might I go and why am I going to college? </a:t>
            </a:r>
            <a:endParaRPr lang="en-US" dirty="0" smtClean="0"/>
          </a:p>
          <a:p>
            <a:pPr marL="68580" indent="0">
              <a:buNone/>
            </a:pPr>
            <a:r>
              <a:rPr lang="en-US" dirty="0" smtClean="0"/>
              <a:t>2. What </a:t>
            </a:r>
            <a:r>
              <a:rPr lang="en-US" dirty="0"/>
              <a:t>do I want to get from my college experience</a:t>
            </a:r>
            <a:r>
              <a:rPr lang="en-US" dirty="0" smtClean="0"/>
              <a:t>?</a:t>
            </a:r>
          </a:p>
          <a:p>
            <a:pPr marL="68580" indent="0">
              <a:buNone/>
            </a:pPr>
            <a:r>
              <a:rPr lang="en-US" dirty="0" smtClean="0"/>
              <a:t>3. If </a:t>
            </a:r>
            <a:r>
              <a:rPr lang="en-US" dirty="0"/>
              <a:t>I am going into the work world, or the military, why am I choosing that as an option?</a:t>
            </a:r>
          </a:p>
          <a:p>
            <a:pPr marL="68580" indent="0">
              <a:buNone/>
            </a:pPr>
            <a:r>
              <a:rPr lang="en-US" dirty="0" smtClean="0"/>
              <a:t>4. What </a:t>
            </a:r>
            <a:r>
              <a:rPr lang="en-US" dirty="0"/>
              <a:t>do I want from working or entering the military or any other career I might be considering?</a:t>
            </a:r>
          </a:p>
        </p:txBody>
      </p:sp>
    </p:spTree>
    <p:extLst>
      <p:ext uri="{BB962C8B-B14F-4D97-AF65-F5344CB8AC3E}">
        <p14:creationId xmlns:p14="http://schemas.microsoft.com/office/powerpoint/2010/main" val="3158461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8580" indent="0">
              <a:buNone/>
            </a:pPr>
            <a:r>
              <a:rPr lang="en-US" dirty="0"/>
              <a:t>Once you have finished writing, reread what you have written and begin to list reasons why you are ready for the next stage of your life, or list questions about what you need to know about your plans.</a:t>
            </a:r>
          </a:p>
        </p:txBody>
      </p:sp>
    </p:spTree>
    <p:extLst>
      <p:ext uri="{BB962C8B-B14F-4D97-AF65-F5344CB8AC3E}">
        <p14:creationId xmlns:p14="http://schemas.microsoft.com/office/powerpoint/2010/main" val="54084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719668"/>
            <a:ext cx="7024744" cy="1164166"/>
          </a:xfrm>
        </p:spPr>
        <p:txBody>
          <a:bodyPr>
            <a:normAutofit fontScale="90000"/>
          </a:bodyPr>
          <a:lstStyle/>
          <a:p>
            <a:r>
              <a:rPr lang="en-US" b="1" dirty="0" smtClean="0"/>
              <a:t>Activity 3</a:t>
            </a:r>
            <a:br>
              <a:rPr lang="en-US" b="1" dirty="0" smtClean="0"/>
            </a:br>
            <a:r>
              <a:rPr lang="en-US" b="1" dirty="0" smtClean="0"/>
              <a:t>Exploring </a:t>
            </a:r>
            <a:r>
              <a:rPr lang="en-US" b="1" dirty="0"/>
              <a:t>Key Concepts</a:t>
            </a:r>
            <a:endParaRPr lang="en-US" dirty="0"/>
          </a:p>
        </p:txBody>
      </p:sp>
      <p:sp>
        <p:nvSpPr>
          <p:cNvPr id="5" name="Content Placeholder 4"/>
          <p:cNvSpPr>
            <a:spLocks noGrp="1"/>
          </p:cNvSpPr>
          <p:nvPr>
            <p:ph idx="1"/>
          </p:nvPr>
        </p:nvSpPr>
        <p:spPr>
          <a:xfrm>
            <a:off x="508000" y="1883834"/>
            <a:ext cx="7979833" cy="4656666"/>
          </a:xfrm>
        </p:spPr>
        <p:txBody>
          <a:bodyPr>
            <a:normAutofit fontScale="92500"/>
          </a:bodyPr>
          <a:lstStyle/>
          <a:p>
            <a:pPr marL="68580" indent="0">
              <a:buNone/>
            </a:pPr>
            <a:r>
              <a:rPr lang="en-US" dirty="0"/>
              <a:t>Words are more than lists to memorize for a test; they are concepts, they are the ideas that allow us to distinguish ourselves from one another. Some of us feel “courageous,” others feel “cautious,” and yet others may feel “indifferent” or “unconcerned.” The task here is 1) to find the words that best match ideas about who you think you are at this stage of your life; and 2) begin to unpack these words for the information they give about your attitudes and assumptions, skills and abilities, plans and goals. The more language you have to describe yourself and what you are bringing to the next stage of your life, the more opportunities you have to represent yourself in a positive manner.</a:t>
            </a:r>
          </a:p>
        </p:txBody>
      </p:sp>
    </p:spTree>
    <p:extLst>
      <p:ext uri="{BB962C8B-B14F-4D97-AF65-F5344CB8AC3E}">
        <p14:creationId xmlns:p14="http://schemas.microsoft.com/office/powerpoint/2010/main" val="1472575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t>
            </a:r>
            <a:endParaRPr lang="en-US" dirty="0"/>
          </a:p>
        </p:txBody>
      </p:sp>
      <p:sp>
        <p:nvSpPr>
          <p:cNvPr id="4" name="Rectangle 3"/>
          <p:cNvSpPr/>
          <p:nvPr/>
        </p:nvSpPr>
        <p:spPr>
          <a:xfrm>
            <a:off x="677333" y="1143000"/>
            <a:ext cx="7831667" cy="5509200"/>
          </a:xfrm>
          <a:prstGeom prst="rect">
            <a:avLst/>
          </a:prstGeom>
        </p:spPr>
        <p:txBody>
          <a:bodyPr wrap="square">
            <a:spAutoFit/>
          </a:bodyPr>
          <a:lstStyle/>
          <a:p>
            <a:r>
              <a:rPr lang="en-US" sz="3200" dirty="0"/>
              <a:t>What follows is a rather brief list of words, certainly not a comprehensive list. This list is offered as a kind of jump-start for you, helping you identify words that will help think about the values and abilities you are bringing to the next stage of your life.</a:t>
            </a:r>
          </a:p>
          <a:p>
            <a:r>
              <a:rPr lang="en-US" sz="3200" dirty="0"/>
              <a:t>Look through the list and choose ten words that best fit your sense of self. Write them down on a separate sheet of paper.</a:t>
            </a:r>
          </a:p>
        </p:txBody>
      </p:sp>
    </p:spTree>
    <p:extLst>
      <p:ext uri="{BB962C8B-B14F-4D97-AF65-F5344CB8AC3E}">
        <p14:creationId xmlns:p14="http://schemas.microsoft.com/office/powerpoint/2010/main" val="450361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9511911"/>
              </p:ext>
            </p:extLst>
          </p:nvPr>
        </p:nvGraphicFramePr>
        <p:xfrm>
          <a:off x="511879" y="423359"/>
          <a:ext cx="8191500" cy="6173667"/>
        </p:xfrm>
        <a:graphic>
          <a:graphicData uri="http://schemas.openxmlformats.org/drawingml/2006/table">
            <a:tbl>
              <a:tblPr bandRow="1">
                <a:tableStyleId>{5C22544A-7EE6-4342-B048-85BDC9FD1C3A}</a:tableStyleId>
              </a:tblPr>
              <a:tblGrid>
                <a:gridCol w="2047875"/>
                <a:gridCol w="2047875"/>
                <a:gridCol w="2047875"/>
                <a:gridCol w="2047875"/>
              </a:tblGrid>
              <a:tr h="685963">
                <a:tc>
                  <a:txBody>
                    <a:bodyPr/>
                    <a:lstStyle/>
                    <a:p>
                      <a:r>
                        <a:rPr lang="en-US" dirty="0" smtClean="0"/>
                        <a:t>absent-minded</a:t>
                      </a:r>
                      <a:endParaRPr lang="en-US" dirty="0"/>
                    </a:p>
                  </a:txBody>
                  <a:tcPr/>
                </a:tc>
                <a:tc>
                  <a:txBody>
                    <a:bodyPr/>
                    <a:lstStyle/>
                    <a:p>
                      <a:r>
                        <a:rPr lang="en-US" dirty="0" smtClean="0"/>
                        <a:t>self-aware</a:t>
                      </a:r>
                      <a:endParaRPr lang="en-US" dirty="0"/>
                    </a:p>
                  </a:txBody>
                  <a:tcPr/>
                </a:tc>
                <a:tc>
                  <a:txBody>
                    <a:bodyPr/>
                    <a:lstStyle/>
                    <a:p>
                      <a:r>
                        <a:rPr lang="en-US" dirty="0" smtClean="0"/>
                        <a:t>indispensible</a:t>
                      </a:r>
                      <a:endParaRPr lang="en-US" dirty="0"/>
                    </a:p>
                  </a:txBody>
                  <a:tcPr/>
                </a:tc>
                <a:tc>
                  <a:txBody>
                    <a:bodyPr/>
                    <a:lstStyle/>
                    <a:p>
                      <a:r>
                        <a:rPr lang="en-US" dirty="0" smtClean="0"/>
                        <a:t>low self-esteem</a:t>
                      </a:r>
                      <a:endParaRPr lang="en-US" dirty="0"/>
                    </a:p>
                  </a:txBody>
                  <a:tcPr/>
                </a:tc>
              </a:tr>
              <a:tr h="685963">
                <a:tc>
                  <a:txBody>
                    <a:bodyPr/>
                    <a:lstStyle/>
                    <a:p>
                      <a:r>
                        <a:rPr lang="en-US" dirty="0" smtClean="0"/>
                        <a:t>active</a:t>
                      </a:r>
                      <a:endParaRPr lang="en-US" dirty="0"/>
                    </a:p>
                  </a:txBody>
                  <a:tcPr/>
                </a:tc>
                <a:tc>
                  <a:txBody>
                    <a:bodyPr/>
                    <a:lstStyle/>
                    <a:p>
                      <a:r>
                        <a:rPr lang="en-US" dirty="0" smtClean="0"/>
                        <a:t>self-promoter</a:t>
                      </a:r>
                      <a:endParaRPr lang="en-US" dirty="0"/>
                    </a:p>
                  </a:txBody>
                  <a:tcPr/>
                </a:tc>
                <a:tc>
                  <a:txBody>
                    <a:bodyPr/>
                    <a:lstStyle/>
                    <a:p>
                      <a:r>
                        <a:rPr lang="en-US" dirty="0" smtClean="0"/>
                        <a:t>influential</a:t>
                      </a:r>
                      <a:endParaRPr lang="en-US" dirty="0"/>
                    </a:p>
                  </a:txBody>
                  <a:tcPr/>
                </a:tc>
                <a:tc>
                  <a:txBody>
                    <a:bodyPr/>
                    <a:lstStyle/>
                    <a:p>
                      <a:r>
                        <a:rPr lang="en-US" dirty="0" smtClean="0"/>
                        <a:t>mindful</a:t>
                      </a:r>
                      <a:endParaRPr lang="en-US" dirty="0"/>
                    </a:p>
                  </a:txBody>
                  <a:tcPr/>
                </a:tc>
              </a:tr>
              <a:tr h="685963">
                <a:tc>
                  <a:txBody>
                    <a:bodyPr/>
                    <a:lstStyle/>
                    <a:p>
                      <a:r>
                        <a:rPr lang="en-US" dirty="0" smtClean="0"/>
                        <a:t>adventurous</a:t>
                      </a:r>
                      <a:endParaRPr lang="en-US" dirty="0"/>
                    </a:p>
                  </a:txBody>
                  <a:tcPr/>
                </a:tc>
                <a:tc>
                  <a:txBody>
                    <a:bodyPr/>
                    <a:lstStyle/>
                    <a:p>
                      <a:r>
                        <a:rPr lang="en-US" dirty="0" smtClean="0"/>
                        <a:t>self-reliant</a:t>
                      </a:r>
                      <a:endParaRPr lang="en-US" dirty="0"/>
                    </a:p>
                  </a:txBody>
                  <a:tcPr/>
                </a:tc>
                <a:tc>
                  <a:txBody>
                    <a:bodyPr/>
                    <a:lstStyle/>
                    <a:p>
                      <a:r>
                        <a:rPr lang="en-US" dirty="0" smtClean="0"/>
                        <a:t>inquisitive</a:t>
                      </a:r>
                      <a:endParaRPr lang="en-US" dirty="0"/>
                    </a:p>
                  </a:txBody>
                  <a:tcPr/>
                </a:tc>
                <a:tc>
                  <a:txBody>
                    <a:bodyPr/>
                    <a:lstStyle/>
                    <a:p>
                      <a:r>
                        <a:rPr lang="en-US" dirty="0" smtClean="0"/>
                        <a:t>motivated</a:t>
                      </a:r>
                      <a:endParaRPr lang="en-US" dirty="0"/>
                    </a:p>
                  </a:txBody>
                  <a:tcPr/>
                </a:tc>
              </a:tr>
              <a:tr h="685963">
                <a:tc>
                  <a:txBody>
                    <a:bodyPr/>
                    <a:lstStyle/>
                    <a:p>
                      <a:r>
                        <a:rPr lang="en-US" dirty="0" smtClean="0"/>
                        <a:t>analytical</a:t>
                      </a:r>
                      <a:endParaRPr lang="en-US" dirty="0"/>
                    </a:p>
                  </a:txBody>
                  <a:tcPr/>
                </a:tc>
                <a:tc>
                  <a:txBody>
                    <a:bodyPr/>
                    <a:lstStyle/>
                    <a:p>
                      <a:r>
                        <a:rPr lang="en-US" dirty="0" smtClean="0"/>
                        <a:t>self-started</a:t>
                      </a:r>
                      <a:endParaRPr lang="en-US" dirty="0"/>
                    </a:p>
                  </a:txBody>
                  <a:tcPr/>
                </a:tc>
                <a:tc>
                  <a:txBody>
                    <a:bodyPr/>
                    <a:lstStyle/>
                    <a:p>
                      <a:r>
                        <a:rPr lang="en-US" dirty="0" smtClean="0"/>
                        <a:t>intellectual</a:t>
                      </a:r>
                      <a:endParaRPr lang="en-US" dirty="0"/>
                    </a:p>
                  </a:txBody>
                  <a:tcPr/>
                </a:tc>
                <a:tc>
                  <a:txBody>
                    <a:bodyPr/>
                    <a:lstStyle/>
                    <a:p>
                      <a:r>
                        <a:rPr lang="en-US" dirty="0" smtClean="0"/>
                        <a:t>optimistic</a:t>
                      </a:r>
                      <a:endParaRPr lang="en-US" dirty="0"/>
                    </a:p>
                  </a:txBody>
                  <a:tcPr/>
                </a:tc>
              </a:tr>
              <a:tr h="685963">
                <a:tc>
                  <a:txBody>
                    <a:bodyPr/>
                    <a:lstStyle/>
                    <a:p>
                      <a:r>
                        <a:rPr lang="en-US" dirty="0" smtClean="0"/>
                        <a:t>angry</a:t>
                      </a:r>
                      <a:endParaRPr lang="en-US" dirty="0"/>
                    </a:p>
                  </a:txBody>
                  <a:tcPr/>
                </a:tc>
                <a:tc>
                  <a:txBody>
                    <a:bodyPr/>
                    <a:lstStyle/>
                    <a:p>
                      <a:r>
                        <a:rPr lang="en-US" dirty="0" smtClean="0"/>
                        <a:t>selfish serious</a:t>
                      </a:r>
                      <a:endParaRPr lang="en-US" dirty="0"/>
                    </a:p>
                  </a:txBody>
                  <a:tcPr/>
                </a:tc>
                <a:tc>
                  <a:txBody>
                    <a:bodyPr/>
                    <a:lstStyle/>
                    <a:p>
                      <a:r>
                        <a:rPr lang="en-US" dirty="0" smtClean="0"/>
                        <a:t>kind</a:t>
                      </a:r>
                      <a:endParaRPr lang="en-US" dirty="0"/>
                    </a:p>
                  </a:txBody>
                  <a:tcPr/>
                </a:tc>
                <a:tc>
                  <a:txBody>
                    <a:bodyPr/>
                    <a:lstStyle/>
                    <a:p>
                      <a:r>
                        <a:rPr lang="en-US" dirty="0" smtClean="0"/>
                        <a:t>organized</a:t>
                      </a:r>
                      <a:endParaRPr lang="en-US" dirty="0"/>
                    </a:p>
                  </a:txBody>
                  <a:tcPr/>
                </a:tc>
              </a:tr>
              <a:tr h="685963">
                <a:tc>
                  <a:txBody>
                    <a:bodyPr/>
                    <a:lstStyle/>
                    <a:p>
                      <a:r>
                        <a:rPr lang="en-US" dirty="0" smtClean="0"/>
                        <a:t>appreciative</a:t>
                      </a:r>
                      <a:endParaRPr lang="en-US" dirty="0"/>
                    </a:p>
                  </a:txBody>
                  <a:tcPr/>
                </a:tc>
                <a:tc>
                  <a:txBody>
                    <a:bodyPr/>
                    <a:lstStyle/>
                    <a:p>
                      <a:r>
                        <a:rPr lang="en-US" dirty="0" smtClean="0"/>
                        <a:t>shine at work</a:t>
                      </a:r>
                      <a:endParaRPr lang="en-US" dirty="0"/>
                    </a:p>
                  </a:txBody>
                  <a:tcPr/>
                </a:tc>
                <a:tc>
                  <a:txBody>
                    <a:bodyPr/>
                    <a:lstStyle/>
                    <a:p>
                      <a:r>
                        <a:rPr lang="en-US" dirty="0" smtClean="0"/>
                        <a:t>social person</a:t>
                      </a:r>
                      <a:endParaRPr lang="en-US" dirty="0"/>
                    </a:p>
                  </a:txBody>
                  <a:tcPr/>
                </a:tc>
                <a:tc>
                  <a:txBody>
                    <a:bodyPr/>
                    <a:lstStyle/>
                    <a:p>
                      <a:r>
                        <a:rPr lang="en-US" dirty="0" smtClean="0"/>
                        <a:t>outgoing</a:t>
                      </a:r>
                      <a:endParaRPr lang="en-US" dirty="0"/>
                    </a:p>
                  </a:txBody>
                  <a:tcPr/>
                </a:tc>
              </a:tr>
              <a:tr h="685963">
                <a:tc>
                  <a:txBody>
                    <a:bodyPr/>
                    <a:lstStyle/>
                    <a:p>
                      <a:r>
                        <a:rPr lang="en-US" dirty="0" smtClean="0"/>
                        <a:t>artistic</a:t>
                      </a:r>
                      <a:endParaRPr lang="en-US" dirty="0"/>
                    </a:p>
                  </a:txBody>
                  <a:tcPr/>
                </a:tc>
                <a:tc>
                  <a:txBody>
                    <a:bodyPr/>
                    <a:lstStyle/>
                    <a:p>
                      <a:r>
                        <a:rPr lang="en-US" dirty="0" smtClean="0"/>
                        <a:t>shy person</a:t>
                      </a:r>
                      <a:endParaRPr lang="en-US" dirty="0"/>
                    </a:p>
                  </a:txBody>
                  <a:tcPr/>
                </a:tc>
                <a:tc>
                  <a:txBody>
                    <a:bodyPr/>
                    <a:lstStyle/>
                    <a:p>
                      <a:r>
                        <a:rPr lang="en-US" dirty="0" smtClean="0"/>
                        <a:t>street smart</a:t>
                      </a:r>
                      <a:endParaRPr lang="en-US" dirty="0"/>
                    </a:p>
                  </a:txBody>
                  <a:tcPr/>
                </a:tc>
                <a:tc>
                  <a:txBody>
                    <a:bodyPr/>
                    <a:lstStyle/>
                    <a:p>
                      <a:r>
                        <a:rPr lang="en-US" dirty="0" smtClean="0"/>
                        <a:t>passionate</a:t>
                      </a:r>
                      <a:endParaRPr lang="en-US" dirty="0"/>
                    </a:p>
                  </a:txBody>
                  <a:tcPr/>
                </a:tc>
              </a:tr>
              <a:tr h="685963">
                <a:tc>
                  <a:txBody>
                    <a:bodyPr/>
                    <a:lstStyle/>
                    <a:p>
                      <a:r>
                        <a:rPr lang="en-US" dirty="0" smtClean="0"/>
                        <a:t>book smart</a:t>
                      </a:r>
                      <a:endParaRPr lang="en-US" dirty="0"/>
                    </a:p>
                  </a:txBody>
                  <a:tcPr/>
                </a:tc>
                <a:tc>
                  <a:txBody>
                    <a:bodyPr/>
                    <a:lstStyle/>
                    <a:p>
                      <a:r>
                        <a:rPr lang="en-US" dirty="0" smtClean="0"/>
                        <a:t>small steps</a:t>
                      </a:r>
                      <a:endParaRPr lang="en-US" dirty="0"/>
                    </a:p>
                  </a:txBody>
                  <a:tcPr/>
                </a:tc>
                <a:tc>
                  <a:txBody>
                    <a:bodyPr/>
                    <a:lstStyle/>
                    <a:p>
                      <a:r>
                        <a:rPr lang="en-US" dirty="0" smtClean="0"/>
                        <a:t>stressed</a:t>
                      </a:r>
                      <a:endParaRPr lang="en-US" dirty="0"/>
                    </a:p>
                  </a:txBody>
                  <a:tcPr/>
                </a:tc>
                <a:tc>
                  <a:txBody>
                    <a:bodyPr/>
                    <a:lstStyle/>
                    <a:p>
                      <a:r>
                        <a:rPr lang="en-US" dirty="0" smtClean="0"/>
                        <a:t>patient</a:t>
                      </a:r>
                      <a:endParaRPr lang="en-US" dirty="0"/>
                    </a:p>
                  </a:txBody>
                  <a:tcPr/>
                </a:tc>
              </a:tr>
              <a:tr h="685963">
                <a:tc>
                  <a:txBody>
                    <a:bodyPr/>
                    <a:lstStyle/>
                    <a:p>
                      <a:r>
                        <a:rPr lang="en-US" dirty="0" smtClean="0"/>
                        <a:t>complicated</a:t>
                      </a:r>
                      <a:endParaRPr lang="en-US" dirty="0"/>
                    </a:p>
                  </a:txBody>
                  <a:tcPr/>
                </a:tc>
                <a:tc>
                  <a:txBody>
                    <a:bodyPr/>
                    <a:lstStyle/>
                    <a:p>
                      <a:r>
                        <a:rPr lang="en-US" dirty="0" smtClean="0"/>
                        <a:t>enterprising</a:t>
                      </a:r>
                      <a:endParaRPr lang="en-US" dirty="0"/>
                    </a:p>
                  </a:txBody>
                  <a:tcPr/>
                </a:tc>
                <a:tc>
                  <a:txBody>
                    <a:bodyPr/>
                    <a:lstStyle/>
                    <a:p>
                      <a:r>
                        <a:rPr lang="en-US" dirty="0" smtClean="0"/>
                        <a:t>talkative</a:t>
                      </a:r>
                      <a:endParaRPr lang="en-US" dirty="0"/>
                    </a:p>
                  </a:txBody>
                  <a:tcPr/>
                </a:tc>
                <a:tc>
                  <a:txBody>
                    <a:bodyPr/>
                    <a:lstStyle/>
                    <a:p>
                      <a:r>
                        <a:rPr lang="en-US" dirty="0" smtClean="0"/>
                        <a:t>persuasive</a:t>
                      </a:r>
                      <a:endParaRPr lang="en-US" dirty="0"/>
                    </a:p>
                  </a:txBody>
                  <a:tcPr/>
                </a:tc>
              </a:tr>
            </a:tbl>
          </a:graphicData>
        </a:graphic>
      </p:graphicFrame>
    </p:spTree>
    <p:extLst>
      <p:ext uri="{BB962C8B-B14F-4D97-AF65-F5344CB8AC3E}">
        <p14:creationId xmlns:p14="http://schemas.microsoft.com/office/powerpoint/2010/main" val="1552714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159273141"/>
              </p:ext>
            </p:extLst>
          </p:nvPr>
        </p:nvGraphicFramePr>
        <p:xfrm>
          <a:off x="550332" y="444500"/>
          <a:ext cx="7958668" cy="5905504"/>
        </p:xfrm>
        <a:graphic>
          <a:graphicData uri="http://schemas.openxmlformats.org/drawingml/2006/table">
            <a:tbl>
              <a:tblPr bandRow="1">
                <a:tableStyleId>{5C22544A-7EE6-4342-B048-85BDC9FD1C3A}</a:tableStyleId>
              </a:tblPr>
              <a:tblGrid>
                <a:gridCol w="1989667"/>
                <a:gridCol w="1989667"/>
                <a:gridCol w="1989667"/>
                <a:gridCol w="1989667"/>
              </a:tblGrid>
              <a:tr h="738188">
                <a:tc>
                  <a:txBody>
                    <a:bodyPr/>
                    <a:lstStyle/>
                    <a:p>
                      <a:r>
                        <a:rPr lang="en-US" dirty="0" smtClean="0"/>
                        <a:t>cool</a:t>
                      </a:r>
                      <a:endParaRPr lang="en-US" dirty="0"/>
                    </a:p>
                  </a:txBody>
                  <a:tcPr/>
                </a:tc>
                <a:tc>
                  <a:txBody>
                    <a:bodyPr/>
                    <a:lstStyle/>
                    <a:p>
                      <a:r>
                        <a:rPr lang="en-US" dirty="0" smtClean="0"/>
                        <a:t>enthusiastic</a:t>
                      </a:r>
                      <a:endParaRPr lang="en-US" dirty="0"/>
                    </a:p>
                  </a:txBody>
                  <a:tcPr/>
                </a:tc>
                <a:tc>
                  <a:txBody>
                    <a:bodyPr/>
                    <a:lstStyle/>
                    <a:p>
                      <a:r>
                        <a:rPr lang="en-US" dirty="0" smtClean="0"/>
                        <a:t>trustworthy</a:t>
                      </a:r>
                      <a:endParaRPr lang="en-US" dirty="0"/>
                    </a:p>
                  </a:txBody>
                  <a:tcPr/>
                </a:tc>
                <a:tc>
                  <a:txBody>
                    <a:bodyPr/>
                    <a:lstStyle/>
                    <a:p>
                      <a:r>
                        <a:rPr lang="en-US" dirty="0" smtClean="0"/>
                        <a:t>pessimistic</a:t>
                      </a:r>
                      <a:endParaRPr lang="en-US" dirty="0"/>
                    </a:p>
                  </a:txBody>
                  <a:tcPr/>
                </a:tc>
              </a:tr>
              <a:tr h="738188">
                <a:tc>
                  <a:txBody>
                    <a:bodyPr/>
                    <a:lstStyle/>
                    <a:p>
                      <a:r>
                        <a:rPr lang="en-US" dirty="0" smtClean="0"/>
                        <a:t>curious</a:t>
                      </a:r>
                      <a:endParaRPr lang="en-US" dirty="0"/>
                    </a:p>
                  </a:txBody>
                  <a:tcPr/>
                </a:tc>
                <a:tc>
                  <a:txBody>
                    <a:bodyPr/>
                    <a:lstStyle/>
                    <a:p>
                      <a:r>
                        <a:rPr lang="en-US" dirty="0" smtClean="0"/>
                        <a:t>family person</a:t>
                      </a:r>
                      <a:endParaRPr lang="en-US" dirty="0"/>
                    </a:p>
                  </a:txBody>
                  <a:tcPr/>
                </a:tc>
                <a:tc>
                  <a:txBody>
                    <a:bodyPr/>
                    <a:lstStyle/>
                    <a:p>
                      <a:r>
                        <a:rPr lang="en-US" dirty="0" smtClean="0"/>
                        <a:t>truthful</a:t>
                      </a:r>
                      <a:endParaRPr lang="en-US" dirty="0"/>
                    </a:p>
                  </a:txBody>
                  <a:tcPr/>
                </a:tc>
                <a:tc>
                  <a:txBody>
                    <a:bodyPr/>
                    <a:lstStyle/>
                    <a:p>
                      <a:r>
                        <a:rPr lang="en-US" dirty="0" smtClean="0"/>
                        <a:t>positive self</a:t>
                      </a:r>
                      <a:endParaRPr lang="en-US" dirty="0"/>
                    </a:p>
                  </a:txBody>
                  <a:tcPr/>
                </a:tc>
              </a:tr>
              <a:tr h="738188">
                <a:tc>
                  <a:txBody>
                    <a:bodyPr/>
                    <a:lstStyle/>
                    <a:p>
                      <a:r>
                        <a:rPr lang="en-US" dirty="0" smtClean="0"/>
                        <a:t>dependable</a:t>
                      </a:r>
                      <a:endParaRPr lang="en-US" dirty="0"/>
                    </a:p>
                  </a:txBody>
                  <a:tcPr/>
                </a:tc>
                <a:tc>
                  <a:txBody>
                    <a:bodyPr/>
                    <a:lstStyle/>
                    <a:p>
                      <a:r>
                        <a:rPr lang="en-US" dirty="0" smtClean="0"/>
                        <a:t>fearful</a:t>
                      </a:r>
                      <a:endParaRPr lang="en-US" dirty="0"/>
                    </a:p>
                  </a:txBody>
                  <a:tcPr/>
                </a:tc>
                <a:tc>
                  <a:txBody>
                    <a:bodyPr/>
                    <a:lstStyle/>
                    <a:p>
                      <a:r>
                        <a:rPr lang="en-US" dirty="0" smtClean="0"/>
                        <a:t>underachiever</a:t>
                      </a:r>
                      <a:endParaRPr lang="en-US" dirty="0"/>
                    </a:p>
                  </a:txBody>
                  <a:tcPr/>
                </a:tc>
                <a:tc>
                  <a:txBody>
                    <a:bodyPr/>
                    <a:lstStyle/>
                    <a:p>
                      <a:r>
                        <a:rPr lang="en-US" dirty="0" smtClean="0"/>
                        <a:t>esteem</a:t>
                      </a:r>
                      <a:endParaRPr lang="en-US" dirty="0"/>
                    </a:p>
                  </a:txBody>
                  <a:tcPr/>
                </a:tc>
              </a:tr>
              <a:tr h="738188">
                <a:tc>
                  <a:txBody>
                    <a:bodyPr/>
                    <a:lstStyle/>
                    <a:p>
                      <a:r>
                        <a:rPr lang="en-US" dirty="0" smtClean="0"/>
                        <a:t>determined</a:t>
                      </a:r>
                      <a:endParaRPr lang="en-US" dirty="0"/>
                    </a:p>
                  </a:txBody>
                  <a:tcPr/>
                </a:tc>
                <a:tc>
                  <a:txBody>
                    <a:bodyPr/>
                    <a:lstStyle/>
                    <a:p>
                      <a:r>
                        <a:rPr lang="en-US" dirty="0" smtClean="0"/>
                        <a:t>goal-setter</a:t>
                      </a:r>
                      <a:endParaRPr lang="en-US" dirty="0"/>
                    </a:p>
                  </a:txBody>
                  <a:tcPr/>
                </a:tc>
                <a:tc>
                  <a:txBody>
                    <a:bodyPr/>
                    <a:lstStyle/>
                    <a:p>
                      <a:r>
                        <a:rPr lang="en-US" dirty="0" smtClean="0"/>
                        <a:t>valiant</a:t>
                      </a:r>
                      <a:endParaRPr lang="en-US" dirty="0"/>
                    </a:p>
                  </a:txBody>
                  <a:tcPr/>
                </a:tc>
                <a:tc>
                  <a:txBody>
                    <a:bodyPr/>
                    <a:lstStyle/>
                    <a:p>
                      <a:r>
                        <a:rPr lang="en-US" dirty="0" smtClean="0"/>
                        <a:t>procrastinator</a:t>
                      </a:r>
                      <a:endParaRPr lang="en-US" dirty="0"/>
                    </a:p>
                  </a:txBody>
                  <a:tcPr/>
                </a:tc>
              </a:tr>
              <a:tr h="738188">
                <a:tc>
                  <a:txBody>
                    <a:bodyPr/>
                    <a:lstStyle/>
                    <a:p>
                      <a:r>
                        <a:rPr lang="en-US" dirty="0" smtClean="0"/>
                        <a:t>developed</a:t>
                      </a:r>
                      <a:endParaRPr lang="en-US" dirty="0"/>
                    </a:p>
                  </a:txBody>
                  <a:tcPr/>
                </a:tc>
                <a:tc>
                  <a:txBody>
                    <a:bodyPr/>
                    <a:lstStyle/>
                    <a:p>
                      <a:r>
                        <a:rPr lang="en-US" dirty="0" smtClean="0"/>
                        <a:t>habitual</a:t>
                      </a:r>
                      <a:endParaRPr lang="en-US" dirty="0"/>
                    </a:p>
                  </a:txBody>
                  <a:tcPr/>
                </a:tc>
                <a:tc>
                  <a:txBody>
                    <a:bodyPr/>
                    <a:lstStyle/>
                    <a:p>
                      <a:r>
                        <a:rPr lang="en-US" dirty="0" smtClean="0"/>
                        <a:t>warrior</a:t>
                      </a:r>
                      <a:endParaRPr lang="en-US" dirty="0"/>
                    </a:p>
                  </a:txBody>
                  <a:tcPr/>
                </a:tc>
                <a:tc>
                  <a:txBody>
                    <a:bodyPr/>
                    <a:lstStyle/>
                    <a:p>
                      <a:r>
                        <a:rPr lang="en-US" dirty="0" smtClean="0"/>
                        <a:t>realistic</a:t>
                      </a:r>
                      <a:endParaRPr lang="en-US" dirty="0"/>
                    </a:p>
                  </a:txBody>
                  <a:tcPr/>
                </a:tc>
              </a:tr>
              <a:tr h="738188">
                <a:tc>
                  <a:txBody>
                    <a:bodyPr/>
                    <a:lstStyle/>
                    <a:p>
                      <a:r>
                        <a:rPr lang="en-US" dirty="0" smtClean="0"/>
                        <a:t>devoted</a:t>
                      </a:r>
                      <a:endParaRPr lang="en-US" dirty="0"/>
                    </a:p>
                  </a:txBody>
                  <a:tcPr/>
                </a:tc>
                <a:tc>
                  <a:txBody>
                    <a:bodyPr/>
                    <a:lstStyle/>
                    <a:p>
                      <a:r>
                        <a:rPr lang="en-US" dirty="0" smtClean="0"/>
                        <a:t>happy</a:t>
                      </a:r>
                      <a:endParaRPr lang="en-US" dirty="0"/>
                    </a:p>
                  </a:txBody>
                  <a:tcPr/>
                </a:tc>
                <a:tc>
                  <a:txBody>
                    <a:bodyPr/>
                    <a:lstStyle/>
                    <a:p>
                      <a:r>
                        <a:rPr lang="en-US" dirty="0" smtClean="0"/>
                        <a:t>wishful</a:t>
                      </a:r>
                      <a:endParaRPr lang="en-US" dirty="0"/>
                    </a:p>
                  </a:txBody>
                  <a:tcPr/>
                </a:tc>
                <a:tc>
                  <a:txBody>
                    <a:bodyPr/>
                    <a:lstStyle/>
                    <a:p>
                      <a:endParaRPr lang="en-US" dirty="0" smtClean="0"/>
                    </a:p>
                  </a:txBody>
                  <a:tcPr/>
                </a:tc>
              </a:tr>
              <a:tr h="738188">
                <a:tc>
                  <a:txBody>
                    <a:bodyPr/>
                    <a:lstStyle/>
                    <a:p>
                      <a:r>
                        <a:rPr lang="en-US" dirty="0" smtClean="0"/>
                        <a:t>disciplined</a:t>
                      </a:r>
                      <a:endParaRPr lang="en-US" dirty="0"/>
                    </a:p>
                  </a:txBody>
                  <a:tcPr/>
                </a:tc>
                <a:tc>
                  <a:txBody>
                    <a:bodyPr/>
                    <a:lstStyle/>
                    <a:p>
                      <a:r>
                        <a:rPr lang="en-US" dirty="0" smtClean="0"/>
                        <a:t>helpful</a:t>
                      </a:r>
                      <a:endParaRPr lang="en-US" dirty="0"/>
                    </a:p>
                  </a:txBody>
                  <a:tcPr/>
                </a:tc>
                <a:tc>
                  <a:txBody>
                    <a:bodyPr/>
                    <a:lstStyle/>
                    <a:p>
                      <a:r>
                        <a:rPr lang="en-US" dirty="0" smtClean="0"/>
                        <a:t>worrier</a:t>
                      </a:r>
                      <a:endParaRPr lang="en-US" dirty="0"/>
                    </a:p>
                  </a:txBody>
                  <a:tcPr/>
                </a:tc>
                <a:tc>
                  <a:txBody>
                    <a:bodyPr/>
                    <a:lstStyle/>
                    <a:p>
                      <a:endParaRPr lang="en-US" dirty="0"/>
                    </a:p>
                  </a:txBody>
                  <a:tcPr/>
                </a:tc>
              </a:tr>
              <a:tr h="738188">
                <a:tc>
                  <a:txBody>
                    <a:bodyPr/>
                    <a:lstStyle/>
                    <a:p>
                      <a:r>
                        <a:rPr lang="en-US" dirty="0" smtClean="0"/>
                        <a:t>respectful</a:t>
                      </a:r>
                      <a:endParaRPr lang="en-US" dirty="0"/>
                    </a:p>
                  </a:txBody>
                  <a:tcPr/>
                </a:tc>
                <a:tc>
                  <a:txBody>
                    <a:bodyPr/>
                    <a:lstStyle/>
                    <a:p>
                      <a:r>
                        <a:rPr lang="en-US" dirty="0" smtClean="0"/>
                        <a:t>hungry</a:t>
                      </a:r>
                      <a:endParaRPr lang="en-US" dirty="0"/>
                    </a:p>
                  </a:txBody>
                  <a:tcPr/>
                </a:tc>
                <a:tc>
                  <a:txBody>
                    <a:bodyPr/>
                    <a:lstStyle/>
                    <a:p>
                      <a:r>
                        <a:rPr lang="en-US" dirty="0" smtClean="0"/>
                        <a:t>leader</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900168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85216343"/>
              </p:ext>
            </p:extLst>
          </p:nvPr>
        </p:nvGraphicFramePr>
        <p:xfrm>
          <a:off x="1524000" y="1397000"/>
          <a:ext cx="6096000" cy="1280160"/>
        </p:xfrm>
        <a:graphic>
          <a:graphicData uri="http://schemas.openxmlformats.org/drawingml/2006/table">
            <a:tbl>
              <a:tblPr bandRow="1">
                <a:tableStyleId>{5C22544A-7EE6-4342-B048-85BDC9FD1C3A}</a:tableStyleId>
              </a:tblPr>
              <a:tblGrid>
                <a:gridCol w="1524000"/>
                <a:gridCol w="1524000"/>
                <a:gridCol w="1524000"/>
                <a:gridCol w="1524000"/>
              </a:tblGrid>
              <a:tr h="370840">
                <a:tc>
                  <a:txBody>
                    <a:bodyPr/>
                    <a:lstStyle/>
                    <a:p>
                      <a:r>
                        <a:rPr lang="en-US" dirty="0" smtClean="0"/>
                        <a:t>responsible</a:t>
                      </a:r>
                      <a:endParaRPr lang="en-US" dirty="0"/>
                    </a:p>
                  </a:txBody>
                  <a:tcPr/>
                </a:tc>
                <a:tc>
                  <a:txBody>
                    <a:bodyPr/>
                    <a:lstStyle/>
                    <a:p>
                      <a:r>
                        <a:rPr lang="en-US" dirty="0" smtClean="0"/>
                        <a:t>impatient</a:t>
                      </a:r>
                      <a:endParaRPr lang="en-US" dirty="0"/>
                    </a:p>
                  </a:txBody>
                  <a:tcPr/>
                </a:tc>
                <a:tc>
                  <a:txBody>
                    <a:bodyPr/>
                    <a:lstStyle/>
                    <a:p>
                      <a:r>
                        <a:rPr lang="en-US" dirty="0" smtClean="0"/>
                        <a:t>life of the mind</a:t>
                      </a:r>
                      <a:endParaRPr lang="en-US" dirty="0"/>
                    </a:p>
                  </a:txBody>
                  <a:tcPr/>
                </a:tc>
                <a:tc>
                  <a:txBody>
                    <a:bodyPr/>
                    <a:lstStyle/>
                    <a:p>
                      <a:endParaRPr lang="en-US"/>
                    </a:p>
                  </a:txBody>
                  <a:tcPr/>
                </a:tc>
              </a:tr>
              <a:tr h="370840">
                <a:tc>
                  <a:txBody>
                    <a:bodyPr/>
                    <a:lstStyle/>
                    <a:p>
                      <a:r>
                        <a:rPr lang="en-US" dirty="0" smtClean="0"/>
                        <a:t>scientific</a:t>
                      </a:r>
                      <a:endParaRPr lang="en-US" dirty="0"/>
                    </a:p>
                  </a:txBody>
                  <a:tcPr/>
                </a:tc>
                <a:tc>
                  <a:txBody>
                    <a:bodyPr/>
                    <a:lstStyle/>
                    <a:p>
                      <a:r>
                        <a:rPr lang="en-US" dirty="0" smtClean="0"/>
                        <a:t>inarticulate</a:t>
                      </a:r>
                      <a:endParaRPr lang="en-US" dirty="0"/>
                    </a:p>
                  </a:txBody>
                  <a:tcPr/>
                </a:tc>
                <a:tc>
                  <a:txBody>
                    <a:bodyPr/>
                    <a:lstStyle/>
                    <a:p>
                      <a:r>
                        <a:rPr lang="en-US" dirty="0" smtClean="0"/>
                        <a:t>Light hearted</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145413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3241" y="569163"/>
            <a:ext cx="8076458" cy="5800526"/>
          </a:xfrm>
        </p:spPr>
        <p:txBody>
          <a:bodyPr>
            <a:normAutofit/>
          </a:bodyPr>
          <a:lstStyle/>
          <a:p>
            <a:r>
              <a:rPr lang="en-US" b="1" dirty="0"/>
              <a:t>Now rank your twenty words from more important to less important in describing who you are right </a:t>
            </a:r>
            <a:r>
              <a:rPr lang="en-US" b="1" dirty="0" err="1" smtClean="0"/>
              <a:t>now.</a:t>
            </a:r>
            <a:r>
              <a:rPr lang="en-US" dirty="0" err="1" smtClean="0"/>
              <a:t>Twenty</a:t>
            </a:r>
            <a:r>
              <a:rPr lang="en-US" dirty="0" smtClean="0"/>
              <a:t> </a:t>
            </a:r>
            <a:r>
              <a:rPr lang="en-US" dirty="0"/>
              <a:t>key words that represent who I am at this point in my life</a:t>
            </a:r>
            <a:r>
              <a:rPr lang="en-US" dirty="0" smtClean="0"/>
              <a:t>:</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195275010"/>
              </p:ext>
            </p:extLst>
          </p:nvPr>
        </p:nvGraphicFramePr>
        <p:xfrm>
          <a:off x="1524000" y="2209052"/>
          <a:ext cx="6096000" cy="4197740"/>
        </p:xfrm>
        <a:graphic>
          <a:graphicData uri="http://schemas.openxmlformats.org/drawingml/2006/table">
            <a:tbl>
              <a:tblPr bandRow="1">
                <a:tableStyleId>{5C22544A-7EE6-4342-B048-85BDC9FD1C3A}</a:tableStyleId>
              </a:tblPr>
              <a:tblGrid>
                <a:gridCol w="3048000"/>
                <a:gridCol w="3048000"/>
              </a:tblGrid>
              <a:tr h="429860">
                <a:tc>
                  <a:txBody>
                    <a:bodyPr/>
                    <a:lstStyle/>
                    <a:p>
                      <a:r>
                        <a:rPr lang="en-US" dirty="0" smtClean="0"/>
                        <a:t>1.</a:t>
                      </a:r>
                      <a:endParaRPr lang="en-US" dirty="0"/>
                    </a:p>
                  </a:txBody>
                  <a:tcPr/>
                </a:tc>
                <a:tc>
                  <a:txBody>
                    <a:bodyPr/>
                    <a:lstStyle/>
                    <a:p>
                      <a:r>
                        <a:rPr lang="en-US" dirty="0" smtClean="0"/>
                        <a:t>11.</a:t>
                      </a:r>
                      <a:endParaRPr lang="en-US" dirty="0"/>
                    </a:p>
                  </a:txBody>
                  <a:tcPr/>
                </a:tc>
              </a:tr>
              <a:tr h="429860">
                <a:tc>
                  <a:txBody>
                    <a:bodyPr/>
                    <a:lstStyle/>
                    <a:p>
                      <a:r>
                        <a:rPr lang="en-US" dirty="0" smtClean="0"/>
                        <a:t>2.</a:t>
                      </a:r>
                      <a:endParaRPr lang="en-US" dirty="0"/>
                    </a:p>
                  </a:txBody>
                  <a:tcPr/>
                </a:tc>
                <a:tc>
                  <a:txBody>
                    <a:bodyPr/>
                    <a:lstStyle/>
                    <a:p>
                      <a:r>
                        <a:rPr lang="en-US" dirty="0" smtClean="0"/>
                        <a:t>12.</a:t>
                      </a:r>
                      <a:endParaRPr lang="en-US" dirty="0"/>
                    </a:p>
                  </a:txBody>
                  <a:tcPr/>
                </a:tc>
              </a:tr>
              <a:tr h="429860">
                <a:tc>
                  <a:txBody>
                    <a:bodyPr/>
                    <a:lstStyle/>
                    <a:p>
                      <a:r>
                        <a:rPr lang="en-US" dirty="0" smtClean="0"/>
                        <a:t>3.</a:t>
                      </a:r>
                      <a:endParaRPr lang="en-US" dirty="0"/>
                    </a:p>
                  </a:txBody>
                  <a:tcPr/>
                </a:tc>
                <a:tc>
                  <a:txBody>
                    <a:bodyPr/>
                    <a:lstStyle/>
                    <a:p>
                      <a:r>
                        <a:rPr lang="en-US" dirty="0" smtClean="0"/>
                        <a:t>13.</a:t>
                      </a:r>
                      <a:endParaRPr lang="en-US" dirty="0"/>
                    </a:p>
                  </a:txBody>
                  <a:tcPr/>
                </a:tc>
              </a:tr>
              <a:tr h="429860">
                <a:tc>
                  <a:txBody>
                    <a:bodyPr/>
                    <a:lstStyle/>
                    <a:p>
                      <a:r>
                        <a:rPr lang="en-US" dirty="0" smtClean="0"/>
                        <a:t>4.</a:t>
                      </a:r>
                      <a:endParaRPr lang="en-US" dirty="0"/>
                    </a:p>
                  </a:txBody>
                  <a:tcPr/>
                </a:tc>
                <a:tc>
                  <a:txBody>
                    <a:bodyPr/>
                    <a:lstStyle/>
                    <a:p>
                      <a:r>
                        <a:rPr lang="en-US" dirty="0" smtClean="0"/>
                        <a:t>14.</a:t>
                      </a:r>
                      <a:endParaRPr lang="en-US" dirty="0"/>
                    </a:p>
                  </a:txBody>
                  <a:tcPr/>
                </a:tc>
              </a:tr>
              <a:tr h="429860">
                <a:tc>
                  <a:txBody>
                    <a:bodyPr/>
                    <a:lstStyle/>
                    <a:p>
                      <a:r>
                        <a:rPr lang="en-US" dirty="0" smtClean="0"/>
                        <a:t>5.</a:t>
                      </a:r>
                      <a:endParaRPr lang="en-US" dirty="0"/>
                    </a:p>
                  </a:txBody>
                  <a:tcPr/>
                </a:tc>
                <a:tc>
                  <a:txBody>
                    <a:bodyPr/>
                    <a:lstStyle/>
                    <a:p>
                      <a:r>
                        <a:rPr lang="en-US" dirty="0" smtClean="0"/>
                        <a:t>15.</a:t>
                      </a:r>
                      <a:endParaRPr lang="en-US" dirty="0"/>
                    </a:p>
                  </a:txBody>
                  <a:tcPr/>
                </a:tc>
              </a:tr>
              <a:tr h="429860">
                <a:tc>
                  <a:txBody>
                    <a:bodyPr/>
                    <a:lstStyle/>
                    <a:p>
                      <a:r>
                        <a:rPr lang="en-US" dirty="0" smtClean="0"/>
                        <a:t>6.</a:t>
                      </a:r>
                      <a:endParaRPr lang="en-US" dirty="0"/>
                    </a:p>
                  </a:txBody>
                  <a:tcPr/>
                </a:tc>
                <a:tc>
                  <a:txBody>
                    <a:bodyPr/>
                    <a:lstStyle/>
                    <a:p>
                      <a:r>
                        <a:rPr lang="en-US" dirty="0" smtClean="0"/>
                        <a:t>16.</a:t>
                      </a:r>
                      <a:endParaRPr lang="en-US" dirty="0"/>
                    </a:p>
                  </a:txBody>
                  <a:tcPr/>
                </a:tc>
              </a:tr>
              <a:tr h="429860">
                <a:tc>
                  <a:txBody>
                    <a:bodyPr/>
                    <a:lstStyle/>
                    <a:p>
                      <a:r>
                        <a:rPr lang="en-US" dirty="0" smtClean="0"/>
                        <a:t>7.</a:t>
                      </a:r>
                      <a:endParaRPr lang="en-US" dirty="0"/>
                    </a:p>
                  </a:txBody>
                  <a:tcPr/>
                </a:tc>
                <a:tc>
                  <a:txBody>
                    <a:bodyPr/>
                    <a:lstStyle/>
                    <a:p>
                      <a:r>
                        <a:rPr lang="en-US" dirty="0" smtClean="0"/>
                        <a:t>17.</a:t>
                      </a:r>
                      <a:endParaRPr lang="en-US" dirty="0"/>
                    </a:p>
                  </a:txBody>
                  <a:tcPr/>
                </a:tc>
              </a:tr>
              <a:tr h="1146252">
                <a:tc>
                  <a:txBody>
                    <a:bodyPr/>
                    <a:lstStyle/>
                    <a:p>
                      <a:r>
                        <a:rPr lang="en-US" dirty="0" smtClean="0"/>
                        <a:t>8.</a:t>
                      </a:r>
                    </a:p>
                    <a:p>
                      <a:r>
                        <a:rPr lang="en-US" dirty="0" smtClean="0"/>
                        <a:t>9.</a:t>
                      </a:r>
                    </a:p>
                    <a:p>
                      <a:r>
                        <a:rPr lang="en-US" dirty="0" smtClean="0"/>
                        <a:t>10.</a:t>
                      </a:r>
                      <a:endParaRPr lang="en-US" dirty="0"/>
                    </a:p>
                  </a:txBody>
                  <a:tcPr/>
                </a:tc>
                <a:tc>
                  <a:txBody>
                    <a:bodyPr/>
                    <a:lstStyle/>
                    <a:p>
                      <a:r>
                        <a:rPr lang="en-US" dirty="0" smtClean="0"/>
                        <a:t>18.</a:t>
                      </a:r>
                    </a:p>
                    <a:p>
                      <a:r>
                        <a:rPr lang="en-US" dirty="0" smtClean="0"/>
                        <a:t>19.</a:t>
                      </a:r>
                    </a:p>
                    <a:p>
                      <a:r>
                        <a:rPr lang="en-US" dirty="0" smtClean="0"/>
                        <a:t>20.</a:t>
                      </a:r>
                    </a:p>
                    <a:p>
                      <a:endParaRPr lang="en-US" dirty="0"/>
                    </a:p>
                  </a:txBody>
                  <a:tcPr/>
                </a:tc>
              </a:tr>
            </a:tbl>
          </a:graphicData>
        </a:graphic>
      </p:graphicFrame>
    </p:spTree>
    <p:extLst>
      <p:ext uri="{BB962C8B-B14F-4D97-AF65-F5344CB8AC3E}">
        <p14:creationId xmlns:p14="http://schemas.microsoft.com/office/powerpoint/2010/main" val="125700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429200"/>
          </a:xfrm>
        </p:spPr>
        <p:txBody>
          <a:bodyPr>
            <a:normAutofit/>
          </a:bodyPr>
          <a:lstStyle/>
          <a:p>
            <a:r>
              <a:rPr lang="en-US" b="1" dirty="0"/>
              <a:t>What’s Next? Thinking About Life After High School Developed by Richard T. Hansen</a:t>
            </a:r>
            <a:endParaRPr lang="en-US" dirty="0"/>
          </a:p>
        </p:txBody>
      </p:sp>
    </p:spTree>
    <p:extLst>
      <p:ext uri="{BB962C8B-B14F-4D97-AF65-F5344CB8AC3E}">
        <p14:creationId xmlns:p14="http://schemas.microsoft.com/office/powerpoint/2010/main" val="471148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Activity 4</a:t>
            </a:r>
            <a:br>
              <a:rPr lang="en-US" dirty="0" smtClean="0"/>
            </a:br>
            <a:r>
              <a:rPr lang="en-US" dirty="0" smtClean="0"/>
              <a:t>Making Predictions and Asking Questions</a:t>
            </a:r>
            <a:endParaRPr lang="en-US" dirty="0"/>
          </a:p>
        </p:txBody>
      </p:sp>
      <p:sp>
        <p:nvSpPr>
          <p:cNvPr id="5" name="Content Placeholder 4"/>
          <p:cNvSpPr>
            <a:spLocks noGrp="1"/>
          </p:cNvSpPr>
          <p:nvPr>
            <p:ph idx="1"/>
          </p:nvPr>
        </p:nvSpPr>
        <p:spPr/>
        <p:txBody>
          <a:bodyPr>
            <a:normAutofit lnSpcReduction="10000"/>
          </a:bodyPr>
          <a:lstStyle/>
          <a:p>
            <a:r>
              <a:rPr lang="en-US" dirty="0"/>
              <a:t>After gathering vocabulary, take some time to write about your word choices. This activity should help you consider the significance of your key concepts by asking questions about your key concepts and then making predictions about what you will need to do in order to best represent yourself in your letter of application or your college application personal essay:</a:t>
            </a:r>
          </a:p>
        </p:txBody>
      </p:sp>
    </p:spTree>
    <p:extLst>
      <p:ext uri="{BB962C8B-B14F-4D97-AF65-F5344CB8AC3E}">
        <p14:creationId xmlns:p14="http://schemas.microsoft.com/office/powerpoint/2010/main" val="1831900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00676"/>
            <a:ext cx="6777317" cy="4831953"/>
          </a:xfrm>
        </p:spPr>
        <p:txBody>
          <a:bodyPr>
            <a:normAutofit/>
          </a:bodyPr>
          <a:lstStyle/>
          <a:p>
            <a:r>
              <a:rPr lang="en-US" dirty="0" smtClean="0"/>
              <a:t>Why </a:t>
            </a:r>
            <a:r>
              <a:rPr lang="en-US" dirty="0"/>
              <a:t>did you rank them as you did? </a:t>
            </a:r>
            <a:endParaRPr lang="en-US" dirty="0" smtClean="0"/>
          </a:p>
          <a:p>
            <a:r>
              <a:rPr lang="en-US" dirty="0" smtClean="0"/>
              <a:t>What </a:t>
            </a:r>
            <a:r>
              <a:rPr lang="en-US" dirty="0"/>
              <a:t>do your words tell you about your opinion of yourself in terms </a:t>
            </a:r>
            <a:r>
              <a:rPr lang="en-US" dirty="0" smtClean="0"/>
              <a:t>of readiness </a:t>
            </a:r>
            <a:r>
              <a:rPr lang="en-US" dirty="0"/>
              <a:t>for work or college?</a:t>
            </a:r>
          </a:p>
          <a:p>
            <a:r>
              <a:rPr lang="en-US" dirty="0" smtClean="0"/>
              <a:t>What </a:t>
            </a:r>
            <a:r>
              <a:rPr lang="en-US" dirty="0"/>
              <a:t>would someone who knows you well think of the words you chose?</a:t>
            </a:r>
          </a:p>
          <a:p>
            <a:r>
              <a:rPr lang="en-US" dirty="0" smtClean="0"/>
              <a:t>Based </a:t>
            </a:r>
            <a:r>
              <a:rPr lang="en-US" dirty="0"/>
              <a:t>on your analysis of your key concepts, predict what you will need to learn more about in order to achieve your goals.</a:t>
            </a:r>
          </a:p>
        </p:txBody>
      </p:sp>
    </p:spTree>
    <p:extLst>
      <p:ext uri="{BB962C8B-B14F-4D97-AF65-F5344CB8AC3E}">
        <p14:creationId xmlns:p14="http://schemas.microsoft.com/office/powerpoint/2010/main" val="3119256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Predict how well your key concepts will work for you as you move into the next stage of your life? For example, if one of your words is “stubborn,” write about how that concept may work for you or against you as you consider your future. The more you reflect on the significance of the words you choose to identify yourself, the more information you will have as you build your final portfolio.</a:t>
            </a:r>
          </a:p>
        </p:txBody>
      </p:sp>
    </p:spTree>
    <p:extLst>
      <p:ext uri="{BB962C8B-B14F-4D97-AF65-F5344CB8AC3E}">
        <p14:creationId xmlns:p14="http://schemas.microsoft.com/office/powerpoint/2010/main" val="990930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Activity 5</a:t>
            </a:r>
            <a:br>
              <a:rPr lang="en-US" dirty="0" smtClean="0"/>
            </a:br>
            <a:r>
              <a:rPr lang="en-US" dirty="0" smtClean="0"/>
              <a:t>Understanding Key Vocabulary</a:t>
            </a:r>
            <a:endParaRPr lang="en-US" dirty="0"/>
          </a:p>
        </p:txBody>
      </p:sp>
      <p:sp>
        <p:nvSpPr>
          <p:cNvPr id="5" name="Content Placeholder 4"/>
          <p:cNvSpPr>
            <a:spLocks noGrp="1"/>
          </p:cNvSpPr>
          <p:nvPr>
            <p:ph idx="1"/>
          </p:nvPr>
        </p:nvSpPr>
        <p:spPr>
          <a:xfrm>
            <a:off x="500250" y="2170664"/>
            <a:ext cx="8119449" cy="4295244"/>
          </a:xfrm>
        </p:spPr>
        <p:txBody>
          <a:bodyPr>
            <a:normAutofit/>
          </a:bodyPr>
          <a:lstStyle/>
          <a:p>
            <a:r>
              <a:rPr lang="en-US" dirty="0"/>
              <a:t>After school, discuss your words with someone you trust, and ask them about the words you have chosen. As they talk about your words, take notes on what they say by letting them talk for a while, and then writing down the gist of what they say. So if someone says that your selection of “trustworthy” as a key word </a:t>
            </a:r>
            <a:r>
              <a:rPr lang="en-US" dirty="0" err="1" smtClean="0"/>
              <a:t>is</a:t>
            </a:r>
            <a:r>
              <a:rPr lang="en-US" dirty="0" err="1"/>
              <a:t>good</a:t>
            </a:r>
            <a:r>
              <a:rPr lang="en-US" dirty="0"/>
              <a:t>, but that there are times that you may not be so trustworthy, don’t respond to them (don’t argue, just listen), write down the gist of </a:t>
            </a:r>
            <a:r>
              <a:rPr lang="en-US" i="1" dirty="0"/>
              <a:t>their </a:t>
            </a:r>
            <a:r>
              <a:rPr lang="en-US" dirty="0"/>
              <a:t>point—what they are saying, not what you are thinking.</a:t>
            </a:r>
          </a:p>
        </p:txBody>
      </p:sp>
    </p:spTree>
    <p:extLst>
      <p:ext uri="{BB962C8B-B14F-4D97-AF65-F5344CB8AC3E}">
        <p14:creationId xmlns:p14="http://schemas.microsoft.com/office/powerpoint/2010/main" val="2264742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Your job is to try and capture their thinking and extend your understanding of the word you have selected as representing your values, beliefs, or goals. This information may become a useful chunk of writing for your final letter of introduction or college application essay.</a:t>
            </a:r>
            <a:r>
              <a:rPr lang="en-US" dirty="0" smtClean="0"/>
              <a:t>.</a:t>
            </a:r>
            <a:endParaRPr lang="en-US" dirty="0"/>
          </a:p>
        </p:txBody>
      </p:sp>
    </p:spTree>
    <p:extLst>
      <p:ext uri="{BB962C8B-B14F-4D97-AF65-F5344CB8AC3E}">
        <p14:creationId xmlns:p14="http://schemas.microsoft.com/office/powerpoint/2010/main" val="1500774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Remember: It is difficult to represent yourself well if you don’t have a fairly solid sense of who you are or what you believe about yourself.</a:t>
            </a:r>
          </a:p>
          <a:p>
            <a:r>
              <a:rPr lang="en-US" dirty="0"/>
              <a:t>If you can, capture at least three little chunks of writing about what someone else is saying to you about your words. Bring them to class tomorrow.</a:t>
            </a:r>
            <a:r>
              <a:rPr lang="en-US" dirty="0" smtClean="0"/>
              <a:t>.</a:t>
            </a:r>
            <a:endParaRPr lang="en-US" dirty="0"/>
          </a:p>
        </p:txBody>
      </p:sp>
    </p:spTree>
    <p:extLst>
      <p:ext uri="{BB962C8B-B14F-4D97-AF65-F5344CB8AC3E}">
        <p14:creationId xmlns:p14="http://schemas.microsoft.com/office/powerpoint/2010/main" val="886028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Text</a:t>
            </a:r>
            <a:r>
              <a:rPr lang="en-US" dirty="0"/>
              <a:t>-</a:t>
            </a:r>
            <a:r>
              <a:rPr lang="en-US" b="1" dirty="0" smtClean="0"/>
              <a:t>“</a:t>
            </a:r>
            <a:r>
              <a:rPr lang="en-US" b="1" dirty="0"/>
              <a:t>Want to Succeed in College? Learn to Fail</a:t>
            </a:r>
            <a:r>
              <a:rPr lang="en-US" b="1" dirty="0" smtClean="0"/>
              <a:t>”</a:t>
            </a:r>
            <a:br>
              <a:rPr lang="en-US" b="1" dirty="0" smtClean="0"/>
            </a:br>
            <a:r>
              <a:rPr lang="en-US" b="1" dirty="0" err="1" smtClean="0"/>
              <a:t>Prereading</a:t>
            </a:r>
            <a:endParaRPr lang="en-US" dirty="0"/>
          </a:p>
        </p:txBody>
      </p:sp>
    </p:spTree>
    <p:extLst>
      <p:ext uri="{BB962C8B-B14F-4D97-AF65-F5344CB8AC3E}">
        <p14:creationId xmlns:p14="http://schemas.microsoft.com/office/powerpoint/2010/main" val="1527628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6</a:t>
            </a:r>
            <a:br>
              <a:rPr lang="en-US" dirty="0" smtClean="0"/>
            </a:br>
            <a:r>
              <a:rPr lang="en-US" dirty="0" smtClean="0"/>
              <a:t>Surveying the Text</a:t>
            </a:r>
            <a:endParaRPr lang="en-US" dirty="0"/>
          </a:p>
        </p:txBody>
      </p:sp>
      <p:sp>
        <p:nvSpPr>
          <p:cNvPr id="3" name="Content Placeholder 2"/>
          <p:cNvSpPr>
            <a:spLocks noGrp="1"/>
          </p:cNvSpPr>
          <p:nvPr>
            <p:ph idx="1"/>
          </p:nvPr>
        </p:nvSpPr>
        <p:spPr>
          <a:xfrm>
            <a:off x="500250" y="2170664"/>
            <a:ext cx="8138690" cy="4237513"/>
          </a:xfrm>
        </p:spPr>
        <p:txBody>
          <a:bodyPr>
            <a:normAutofit fontScale="92500" lnSpcReduction="10000"/>
          </a:bodyPr>
          <a:lstStyle/>
          <a:p>
            <a:r>
              <a:rPr lang="en-US" dirty="0"/>
              <a:t>Before we read Angel Perez’s article, “Want to Succeed in College? Learn to Fail,” take a little time to preview it by responding to the following questions:</a:t>
            </a:r>
          </a:p>
          <a:p>
            <a:r>
              <a:rPr lang="en-US" dirty="0"/>
              <a:t>1.	Look at the title and make predictions about what you think will be Perez’s message.</a:t>
            </a:r>
          </a:p>
          <a:p>
            <a:r>
              <a:rPr lang="en-US" dirty="0"/>
              <a:t>2.	Take a look at the length of the article and decide if your predictions can be fulfilled in this length of the article –752 words?</a:t>
            </a:r>
          </a:p>
          <a:p>
            <a:r>
              <a:rPr lang="en-US" dirty="0"/>
              <a:t>3.	Skim through the first two paragraphs and read the final paragraph. Once you have done that, can you add anything to your predictions about Perez’s message?</a:t>
            </a:r>
            <a:r>
              <a:rPr lang="en-US" dirty="0" smtClean="0"/>
              <a:t>.</a:t>
            </a:r>
            <a:endParaRPr lang="en-US" dirty="0"/>
          </a:p>
        </p:txBody>
      </p:sp>
    </p:spTree>
    <p:extLst>
      <p:ext uri="{BB962C8B-B14F-4D97-AF65-F5344CB8AC3E}">
        <p14:creationId xmlns:p14="http://schemas.microsoft.com/office/powerpoint/2010/main" val="3727709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a:t>
            </a:r>
            <a:br>
              <a:rPr lang="en-US" dirty="0" smtClean="0"/>
            </a:br>
            <a:r>
              <a:rPr lang="en-US" dirty="0" smtClean="0"/>
              <a:t>Activity 7: Reading With the Grain</a:t>
            </a:r>
            <a:endParaRPr lang="en-US" dirty="0"/>
          </a:p>
        </p:txBody>
      </p:sp>
      <p:sp>
        <p:nvSpPr>
          <p:cNvPr id="3" name="Content Placeholder 2"/>
          <p:cNvSpPr>
            <a:spLocks noGrp="1"/>
          </p:cNvSpPr>
          <p:nvPr>
            <p:ph idx="1"/>
          </p:nvPr>
        </p:nvSpPr>
        <p:spPr/>
        <p:txBody>
          <a:bodyPr>
            <a:normAutofit lnSpcReduction="10000"/>
          </a:bodyPr>
          <a:lstStyle/>
          <a:p>
            <a:r>
              <a:rPr lang="en-US" dirty="0"/>
              <a:t>We are always reading to gather information for our writing. But sometimes we read in order to extend our thinking. Just as in sharing your key words with another person to get more information for your writing, you are using reading as a stimulus for more thought. Good reading should cause you to consider ideas or perspectives that you may not have considered on your own.</a:t>
            </a:r>
          </a:p>
        </p:txBody>
      </p:sp>
    </p:spTree>
    <p:extLst>
      <p:ext uri="{BB962C8B-B14F-4D97-AF65-F5344CB8AC3E}">
        <p14:creationId xmlns:p14="http://schemas.microsoft.com/office/powerpoint/2010/main" val="1910967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9000" y="1225638"/>
            <a:ext cx="6951809" cy="4606991"/>
          </a:xfrm>
        </p:spPr>
        <p:txBody>
          <a:bodyPr/>
          <a:lstStyle/>
          <a:p>
            <a:r>
              <a:rPr lang="en-US" dirty="0"/>
              <a:t>That is the case in this reading where we are “playing the believing game” in order to understand the specific advice Perez offers about how representing oneself to an audience.</a:t>
            </a:r>
          </a:p>
          <a:p>
            <a:r>
              <a:rPr lang="en-US" dirty="0"/>
              <a:t>As you read, underline (or put a check next to) the best advice Perez gives about how to represent yourself, believing that the advice he gives is good advice.</a:t>
            </a:r>
          </a:p>
        </p:txBody>
      </p:sp>
    </p:spTree>
    <p:extLst>
      <p:ext uri="{BB962C8B-B14F-4D97-AF65-F5344CB8AC3E}">
        <p14:creationId xmlns:p14="http://schemas.microsoft.com/office/powerpoint/2010/main" val="3295456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833" y="381000"/>
            <a:ext cx="7581401" cy="1789664"/>
          </a:xfrm>
        </p:spPr>
        <p:txBody>
          <a:bodyPr>
            <a:normAutofit/>
          </a:bodyPr>
          <a:lstStyle/>
          <a:p>
            <a:r>
              <a:rPr lang="en-US" b="1" dirty="0"/>
              <a:t>Reading </a:t>
            </a:r>
            <a:r>
              <a:rPr lang="en-US" b="1" dirty="0" smtClean="0"/>
              <a:t>Rhetorically</a:t>
            </a:r>
            <a:br>
              <a:rPr lang="en-US" b="1" dirty="0" smtClean="0"/>
            </a:br>
            <a:r>
              <a:rPr lang="en-US" b="1" dirty="0" err="1" smtClean="0"/>
              <a:t>Prereading</a:t>
            </a:r>
            <a:r>
              <a:rPr lang="en-US" b="1" dirty="0" smtClean="0"/>
              <a:t> Activity 1</a:t>
            </a:r>
            <a:endParaRPr lang="en-US" dirty="0"/>
          </a:p>
        </p:txBody>
      </p:sp>
      <p:sp>
        <p:nvSpPr>
          <p:cNvPr id="3" name="Content Placeholder 2"/>
          <p:cNvSpPr>
            <a:spLocks noGrp="1"/>
          </p:cNvSpPr>
          <p:nvPr>
            <p:ph idx="1"/>
          </p:nvPr>
        </p:nvSpPr>
        <p:spPr>
          <a:xfrm>
            <a:off x="1043492" y="2323652"/>
            <a:ext cx="6777317" cy="4047515"/>
          </a:xfrm>
        </p:spPr>
        <p:txBody>
          <a:bodyPr>
            <a:normAutofit fontScale="92500" lnSpcReduction="10000"/>
          </a:bodyPr>
          <a:lstStyle/>
          <a:p>
            <a:pPr marL="68580" indent="0">
              <a:buNone/>
            </a:pPr>
            <a:r>
              <a:rPr lang="en-US" b="1" dirty="0"/>
              <a:t>Getting Ready to Read: An Overview of “What’s Next? Thinking about Life After High School”</a:t>
            </a:r>
          </a:p>
          <a:p>
            <a:pPr marL="68580" indent="0">
              <a:buNone/>
            </a:pPr>
            <a:r>
              <a:rPr lang="en-US" dirty="0"/>
              <a:t>For the last few years of your life, high school has made several demands on your time and energy. Many </a:t>
            </a:r>
            <a:r>
              <a:rPr lang="en-US" dirty="0" smtClean="0"/>
              <a:t>people, teachers</a:t>
            </a:r>
            <a:r>
              <a:rPr lang="en-US" dirty="0"/>
              <a:t>, family, school figures, and </a:t>
            </a:r>
            <a:r>
              <a:rPr lang="en-US" dirty="0" smtClean="0"/>
              <a:t>others, have </a:t>
            </a:r>
            <a:r>
              <a:rPr lang="en-US" dirty="0"/>
              <a:t>worked hard preparing you for life after high school; and while you may or may not have devoted as much time and attention as you like to life after high school, the fact is, this stage of your life is drawing to a close and you are confronted with the age old question: What’s next for me?</a:t>
            </a:r>
          </a:p>
        </p:txBody>
      </p:sp>
    </p:spTree>
    <p:extLst>
      <p:ext uri="{BB962C8B-B14F-4D97-AF65-F5344CB8AC3E}">
        <p14:creationId xmlns:p14="http://schemas.microsoft.com/office/powerpoint/2010/main" val="233648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9000" y="601678"/>
            <a:ext cx="6951809" cy="5230952"/>
          </a:xfrm>
        </p:spPr>
        <p:txBody>
          <a:bodyPr>
            <a:normAutofit lnSpcReduction="10000"/>
          </a:bodyPr>
          <a:lstStyle/>
          <a:p>
            <a:r>
              <a:rPr lang="en-US" dirty="0"/>
              <a:t>During the first read, simply mark the ideas or sentences where you think Perez is giving advice you can use as you consider the best way to represent yourself to the community you want to enter.</a:t>
            </a:r>
          </a:p>
          <a:p>
            <a:r>
              <a:rPr lang="en-US" dirty="0"/>
              <a:t>After reading the essay the first time, go back through it again and choose a few of the sentences you marked. Copy them down on the left side of the dialectical journal provided below. Once you copy the sentence in the left hand box, write for a few minutes about what the quote made you think about, or why you chose that quote in the right side box.</a:t>
            </a:r>
          </a:p>
        </p:txBody>
      </p:sp>
    </p:spTree>
    <p:extLst>
      <p:ext uri="{BB962C8B-B14F-4D97-AF65-F5344CB8AC3E}">
        <p14:creationId xmlns:p14="http://schemas.microsoft.com/office/powerpoint/2010/main" val="3271035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262623327"/>
              </p:ext>
            </p:extLst>
          </p:nvPr>
        </p:nvGraphicFramePr>
        <p:xfrm>
          <a:off x="735011" y="690560"/>
          <a:ext cx="7709888" cy="5415343"/>
        </p:xfrm>
        <a:graphic>
          <a:graphicData uri="http://schemas.openxmlformats.org/drawingml/2006/table">
            <a:tbl>
              <a:tblPr firstRow="1" bandRow="1">
                <a:tableStyleId>{5C22544A-7EE6-4342-B048-85BDC9FD1C3A}</a:tableStyleId>
              </a:tblPr>
              <a:tblGrid>
                <a:gridCol w="3854944"/>
                <a:gridCol w="3854944"/>
              </a:tblGrid>
              <a:tr h="1788553">
                <a:tc>
                  <a:txBody>
                    <a:bodyPr/>
                    <a:lstStyle/>
                    <a:p>
                      <a:r>
                        <a:rPr lang="en-US" dirty="0" smtClean="0"/>
                        <a:t>Advice Perez gives about how we represent ourselves to others</a:t>
                      </a:r>
                      <a:endParaRPr lang="en-US" dirty="0"/>
                    </a:p>
                  </a:txBody>
                  <a:tcPr/>
                </a:tc>
                <a:tc>
                  <a:txBody>
                    <a:bodyPr/>
                    <a:lstStyle/>
                    <a:p>
                      <a:r>
                        <a:rPr lang="en-US" dirty="0" smtClean="0"/>
                        <a:t>What his comments make me think</a:t>
                      </a:r>
                      <a:endParaRPr lang="en-US" dirty="0"/>
                    </a:p>
                  </a:txBody>
                  <a:tcPr/>
                </a:tc>
              </a:tr>
              <a:tr h="725358">
                <a:tc>
                  <a:txBody>
                    <a:bodyPr/>
                    <a:lstStyle/>
                    <a:p>
                      <a:endParaRPr lang="en-US"/>
                    </a:p>
                  </a:txBody>
                  <a:tcPr/>
                </a:tc>
                <a:tc>
                  <a:txBody>
                    <a:bodyPr/>
                    <a:lstStyle/>
                    <a:p>
                      <a:endParaRPr lang="en-US"/>
                    </a:p>
                  </a:txBody>
                  <a:tcPr/>
                </a:tc>
              </a:tr>
              <a:tr h="725358">
                <a:tc>
                  <a:txBody>
                    <a:bodyPr/>
                    <a:lstStyle/>
                    <a:p>
                      <a:endParaRPr lang="en-US"/>
                    </a:p>
                  </a:txBody>
                  <a:tcPr/>
                </a:tc>
                <a:tc>
                  <a:txBody>
                    <a:bodyPr/>
                    <a:lstStyle/>
                    <a:p>
                      <a:endParaRPr lang="en-US"/>
                    </a:p>
                  </a:txBody>
                  <a:tcPr/>
                </a:tc>
              </a:tr>
              <a:tr h="725358">
                <a:tc>
                  <a:txBody>
                    <a:bodyPr/>
                    <a:lstStyle/>
                    <a:p>
                      <a:endParaRPr lang="en-US"/>
                    </a:p>
                  </a:txBody>
                  <a:tcPr/>
                </a:tc>
                <a:tc>
                  <a:txBody>
                    <a:bodyPr/>
                    <a:lstStyle/>
                    <a:p>
                      <a:endParaRPr lang="en-US"/>
                    </a:p>
                  </a:txBody>
                  <a:tcPr/>
                </a:tc>
              </a:tr>
              <a:tr h="725358">
                <a:tc>
                  <a:txBody>
                    <a:bodyPr/>
                    <a:lstStyle/>
                    <a:p>
                      <a:endParaRPr lang="en-US"/>
                    </a:p>
                  </a:txBody>
                  <a:tcPr/>
                </a:tc>
                <a:tc>
                  <a:txBody>
                    <a:bodyPr/>
                    <a:lstStyle/>
                    <a:p>
                      <a:endParaRPr lang="en-US"/>
                    </a:p>
                  </a:txBody>
                  <a:tcPr/>
                </a:tc>
              </a:tr>
              <a:tr h="725358">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059204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 reading Activity 8 Responding to Perez</a:t>
            </a:r>
            <a:endParaRPr lang="en-US" dirty="0"/>
          </a:p>
        </p:txBody>
      </p:sp>
      <p:sp>
        <p:nvSpPr>
          <p:cNvPr id="3" name="Content Placeholder 2"/>
          <p:cNvSpPr>
            <a:spLocks noGrp="1"/>
          </p:cNvSpPr>
          <p:nvPr>
            <p:ph idx="1"/>
          </p:nvPr>
        </p:nvSpPr>
        <p:spPr>
          <a:xfrm>
            <a:off x="1043492" y="2323652"/>
            <a:ext cx="6777317" cy="4094233"/>
          </a:xfrm>
        </p:spPr>
        <p:txBody>
          <a:bodyPr>
            <a:noAutofit/>
          </a:bodyPr>
          <a:lstStyle/>
          <a:p>
            <a:pPr marL="68580" indent="0">
              <a:buNone/>
            </a:pPr>
            <a:r>
              <a:rPr lang="en-US" sz="2800" dirty="0"/>
              <a:t>At home, after you have filled out the dialectical journal, write a one-page</a:t>
            </a:r>
          </a:p>
          <a:p>
            <a:pPr marL="68580" indent="0">
              <a:buNone/>
            </a:pPr>
            <a:r>
              <a:rPr lang="en-US" sz="2800" i="1" dirty="0"/>
              <a:t>description </a:t>
            </a:r>
            <a:r>
              <a:rPr lang="en-US" sz="2800" dirty="0"/>
              <a:t>of an event or moment when you were less than perfect and </a:t>
            </a:r>
            <a:r>
              <a:rPr lang="en-US" sz="2800" i="1" dirty="0"/>
              <a:t>explain </a:t>
            </a:r>
            <a:r>
              <a:rPr lang="en-US" sz="2800" dirty="0"/>
              <a:t>to</a:t>
            </a:r>
          </a:p>
          <a:p>
            <a:pPr marL="68580" indent="0">
              <a:buNone/>
            </a:pPr>
            <a:r>
              <a:rPr lang="en-US" sz="2800" dirty="0"/>
              <a:t>a reader what your response to that moment says about your character, or </a:t>
            </a:r>
            <a:r>
              <a:rPr lang="en-US" sz="2800" dirty="0" err="1"/>
              <a:t>values</a:t>
            </a:r>
            <a:r>
              <a:rPr lang="en-US" sz="2800" dirty="0" err="1" smtClean="0"/>
              <a:t>,or</a:t>
            </a:r>
            <a:r>
              <a:rPr lang="en-US" sz="2800" dirty="0" smtClean="0"/>
              <a:t> </a:t>
            </a:r>
            <a:r>
              <a:rPr lang="en-US" sz="2800" dirty="0"/>
              <a:t>potential for work or study</a:t>
            </a:r>
            <a:r>
              <a:rPr lang="en-US" sz="2800" dirty="0" smtClean="0"/>
              <a:t>.</a:t>
            </a:r>
            <a:endParaRPr lang="en-US" sz="2800" dirty="0"/>
          </a:p>
        </p:txBody>
      </p:sp>
    </p:spTree>
    <p:extLst>
      <p:ext uri="{BB962C8B-B14F-4D97-AF65-F5344CB8AC3E}">
        <p14:creationId xmlns:p14="http://schemas.microsoft.com/office/powerpoint/2010/main" val="2895078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Once you have finished writing, reread what you have written and begin to </a:t>
            </a:r>
            <a:r>
              <a:rPr lang="en-US" i="1" dirty="0"/>
              <a:t>list reasons why </a:t>
            </a:r>
            <a:r>
              <a:rPr lang="en-US" dirty="0"/>
              <a:t>you are ready for the next stage of your life, </a:t>
            </a:r>
            <a:r>
              <a:rPr lang="en-US" i="1" dirty="0"/>
              <a:t>or list questions about </a:t>
            </a:r>
            <a:r>
              <a:rPr lang="en-US" dirty="0"/>
              <a:t>what you need to know about your plans.</a:t>
            </a:r>
          </a:p>
        </p:txBody>
      </p:sp>
    </p:spTree>
    <p:extLst>
      <p:ext uri="{BB962C8B-B14F-4D97-AF65-F5344CB8AC3E}">
        <p14:creationId xmlns:p14="http://schemas.microsoft.com/office/powerpoint/2010/main" val="1328608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487" y="467971"/>
            <a:ext cx="8110670" cy="1855681"/>
          </a:xfrm>
        </p:spPr>
        <p:txBody>
          <a:bodyPr>
            <a:normAutofit fontScale="90000"/>
          </a:bodyPr>
          <a:lstStyle/>
          <a:p>
            <a:r>
              <a:rPr lang="en-US" dirty="0" smtClean="0"/>
              <a:t>Text: Hidden Intellectualism</a:t>
            </a:r>
            <a:br>
              <a:rPr lang="en-US" dirty="0" smtClean="0"/>
            </a:br>
            <a:r>
              <a:rPr lang="en-US" dirty="0" smtClean="0"/>
              <a:t> </a:t>
            </a:r>
            <a:r>
              <a:rPr lang="en-US" dirty="0" err="1" smtClean="0"/>
              <a:t>Prereading</a:t>
            </a:r>
            <a:r>
              <a:rPr lang="en-US" dirty="0" smtClean="0"/>
              <a:t> Activity 9</a:t>
            </a:r>
            <a:br>
              <a:rPr lang="en-US" dirty="0" smtClean="0"/>
            </a:br>
            <a:r>
              <a:rPr lang="en-US" dirty="0" smtClean="0"/>
              <a:t>   </a:t>
            </a:r>
            <a:endParaRPr lang="en-US" dirty="0"/>
          </a:p>
        </p:txBody>
      </p:sp>
      <p:sp>
        <p:nvSpPr>
          <p:cNvPr id="3" name="Content Placeholder 2"/>
          <p:cNvSpPr>
            <a:spLocks noGrp="1"/>
          </p:cNvSpPr>
          <p:nvPr>
            <p:ph idx="1"/>
          </p:nvPr>
        </p:nvSpPr>
        <p:spPr/>
        <p:txBody>
          <a:bodyPr>
            <a:normAutofit/>
          </a:bodyPr>
          <a:lstStyle/>
          <a:p>
            <a:r>
              <a:rPr lang="en-US" sz="3600" dirty="0"/>
              <a:t>Getting Ready to Read and Exploring Key Concepts</a:t>
            </a:r>
          </a:p>
        </p:txBody>
      </p:sp>
    </p:spTree>
    <p:extLst>
      <p:ext uri="{BB962C8B-B14F-4D97-AF65-F5344CB8AC3E}">
        <p14:creationId xmlns:p14="http://schemas.microsoft.com/office/powerpoint/2010/main" val="2355291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487" y="557108"/>
            <a:ext cx="8088387" cy="5905345"/>
          </a:xfrm>
        </p:spPr>
        <p:txBody>
          <a:bodyPr>
            <a:noAutofit/>
          </a:bodyPr>
          <a:lstStyle/>
          <a:p>
            <a:pPr marL="68580" indent="0">
              <a:buNone/>
            </a:pPr>
            <a:r>
              <a:rPr lang="en-US" sz="2800" dirty="0"/>
              <a:t>1</a:t>
            </a:r>
            <a:r>
              <a:rPr lang="en-US" sz="2800" dirty="0" smtClean="0"/>
              <a:t>. Take </a:t>
            </a:r>
            <a:r>
              <a:rPr lang="en-US" sz="2800" dirty="0"/>
              <a:t>out a sheet of paper and write down three people you feel are intellectuals.</a:t>
            </a:r>
          </a:p>
          <a:p>
            <a:pPr marL="68580" indent="0">
              <a:buNone/>
            </a:pPr>
            <a:r>
              <a:rPr lang="en-US" sz="2800" dirty="0" smtClean="0"/>
              <a:t>2. In </a:t>
            </a:r>
            <a:r>
              <a:rPr lang="en-US" sz="2800" dirty="0"/>
              <a:t>groups of three or four, share your list and choose three from the combined list that all of you can agree are intellectuals.</a:t>
            </a:r>
          </a:p>
          <a:p>
            <a:pPr marL="68580" indent="0">
              <a:buNone/>
            </a:pPr>
            <a:r>
              <a:rPr lang="en-US" sz="2800" dirty="0" smtClean="0"/>
              <a:t>3. After a class discussion, write down your definition of an intellectual.</a:t>
            </a:r>
          </a:p>
          <a:p>
            <a:pPr marL="68580" indent="0">
              <a:buNone/>
            </a:pPr>
            <a:r>
              <a:rPr lang="en-US" sz="2800" dirty="0" smtClean="0"/>
              <a:t>4. Your </a:t>
            </a:r>
            <a:r>
              <a:rPr lang="en-US" sz="2800" dirty="0"/>
              <a:t>teacher will now pass out three quotes about intellectuals, select the quote that best matches your definition of an intellectual.</a:t>
            </a:r>
          </a:p>
          <a:p>
            <a:pPr marL="68580" indent="0">
              <a:buNone/>
            </a:pPr>
            <a:r>
              <a:rPr lang="en-US" sz="2800" dirty="0"/>
              <a:t>5</a:t>
            </a:r>
            <a:r>
              <a:rPr lang="en-US" sz="2800" dirty="0" smtClean="0"/>
              <a:t>. Why </a:t>
            </a:r>
            <a:r>
              <a:rPr lang="en-US" sz="2800" dirty="0"/>
              <a:t>did you select this quote? Share your answer in your group or a part of a class discussion.</a:t>
            </a:r>
          </a:p>
        </p:txBody>
      </p:sp>
    </p:spTree>
    <p:extLst>
      <p:ext uri="{BB962C8B-B14F-4D97-AF65-F5344CB8AC3E}">
        <p14:creationId xmlns:p14="http://schemas.microsoft.com/office/powerpoint/2010/main" val="2446417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869298"/>
          </a:xfrm>
        </p:spPr>
        <p:txBody>
          <a:bodyPr>
            <a:normAutofit fontScale="90000"/>
          </a:bodyPr>
          <a:lstStyle/>
          <a:p>
            <a:r>
              <a:rPr lang="en-US" dirty="0" smtClean="0"/>
              <a:t>Activity 10</a:t>
            </a:r>
            <a:br>
              <a:rPr lang="en-US" dirty="0" smtClean="0"/>
            </a:br>
            <a:r>
              <a:rPr lang="en-US" dirty="0" smtClean="0"/>
              <a:t>Understanding Key Vocabulary</a:t>
            </a:r>
            <a:endParaRPr lang="en-US" dirty="0"/>
          </a:p>
        </p:txBody>
      </p:sp>
    </p:spTree>
    <p:extLst>
      <p:ext uri="{BB962C8B-B14F-4D97-AF65-F5344CB8AC3E}">
        <p14:creationId xmlns:p14="http://schemas.microsoft.com/office/powerpoint/2010/main" val="14741576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589" y="846804"/>
            <a:ext cx="7910131" cy="5615649"/>
          </a:xfrm>
        </p:spPr>
        <p:txBody>
          <a:bodyPr>
            <a:noAutofit/>
          </a:bodyPr>
          <a:lstStyle/>
          <a:p>
            <a:r>
              <a:rPr lang="en-US" sz="3200" dirty="0" err="1"/>
              <a:t>Understanding␣in</a:t>
            </a:r>
            <a:r>
              <a:rPr lang="en-US" sz="3200" dirty="0"/>
              <a:t> advance of </a:t>
            </a:r>
            <a:r>
              <a:rPr lang="en-US" sz="3200" dirty="0" err="1"/>
              <a:t>reading␣selected</a:t>
            </a:r>
            <a:r>
              <a:rPr lang="en-US" sz="3200" dirty="0"/>
              <a:t> key vocabulary crucial to the concepts of the text and then applying that understanding </a:t>
            </a:r>
            <a:r>
              <a:rPr lang="en-US" sz="3200" i="1" dirty="0"/>
              <a:t>as you read </a:t>
            </a:r>
            <a:r>
              <a:rPr lang="en-US" sz="3200" dirty="0"/>
              <a:t>is an important strategy for all successful readers. Knowledge of word meanings can significantly shape how well you read a text and comprehend the writer’s message as well as the arguments the writer makes in support of that message.</a:t>
            </a:r>
          </a:p>
        </p:txBody>
      </p:sp>
    </p:spTree>
    <p:extLst>
      <p:ext uri="{BB962C8B-B14F-4D97-AF65-F5344CB8AC3E}">
        <p14:creationId xmlns:p14="http://schemas.microsoft.com/office/powerpoint/2010/main" val="36168889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89" y="735383"/>
            <a:ext cx="7512821" cy="5637933"/>
          </a:xfrm>
        </p:spPr>
        <p:txBody>
          <a:bodyPr>
            <a:normAutofit fontScale="90000"/>
          </a:bodyPr>
          <a:lstStyle/>
          <a:p>
            <a:r>
              <a:rPr lang="en-US" dirty="0" smtClean="0"/>
              <a:t/>
            </a:r>
            <a:br>
              <a:rPr lang="en-US" dirty="0" smtClean="0"/>
            </a:br>
            <a:r>
              <a:rPr lang="en-US" dirty="0"/>
              <a:t>The list of words and phrases below should support reading comprehension by allowing you to address unfamiliar or difficult concepts prior to reading the text. This list features several key ideas, difficult phrases, or challenging words that may present some obstacles to you as you read.</a:t>
            </a:r>
          </a:p>
        </p:txBody>
      </p:sp>
    </p:spTree>
    <p:extLst>
      <p:ext uri="{BB962C8B-B14F-4D97-AF65-F5344CB8AC3E}">
        <p14:creationId xmlns:p14="http://schemas.microsoft.com/office/powerpoint/2010/main" val="29040155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461" y="690815"/>
            <a:ext cx="7843285" cy="5615648"/>
          </a:xfrm>
        </p:spPr>
        <p:txBody>
          <a:bodyPr>
            <a:normAutofit/>
          </a:bodyPr>
          <a:lstStyle/>
          <a:p>
            <a:r>
              <a:rPr lang="en-US" dirty="0"/>
              <a:t>Working in groups, predict what you all think each word you are assigned may mean </a:t>
            </a:r>
            <a:r>
              <a:rPr lang="en-US" i="1" dirty="0"/>
              <a:t>before </a:t>
            </a:r>
            <a:r>
              <a:rPr lang="en-US" dirty="0"/>
              <a:t>you go to the paragraph where you will find the word or phrase. So as a group. . .</a:t>
            </a:r>
          </a:p>
        </p:txBody>
      </p:sp>
    </p:spTree>
    <p:extLst>
      <p:ext uri="{BB962C8B-B14F-4D97-AF65-F5344CB8AC3E}">
        <p14:creationId xmlns:p14="http://schemas.microsoft.com/office/powerpoint/2010/main" val="2544756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168" y="719668"/>
            <a:ext cx="7037642" cy="5112962"/>
          </a:xfrm>
        </p:spPr>
        <p:txBody>
          <a:bodyPr>
            <a:normAutofit lnSpcReduction="10000"/>
          </a:bodyPr>
          <a:lstStyle/>
          <a:p>
            <a:pPr marL="68580" indent="0">
              <a:buNone/>
            </a:pPr>
            <a:r>
              <a:rPr lang="en-US" dirty="0"/>
              <a:t>Life after high school can take many forms—some of you may be preparing for college and others may be preparing for work of another kind. Regardless of your readiness as a student and an individual, thinking about how ready you are to enter the next stage of your life, and making a few decisions about how to get started on that path are important tasks that support your potential successes. This module invites you to do just </a:t>
            </a:r>
            <a:r>
              <a:rPr lang="en-US" dirty="0" smtClean="0"/>
              <a:t>that-figure </a:t>
            </a:r>
            <a:r>
              <a:rPr lang="en-US" dirty="0"/>
              <a:t>out what it is you want to do next</a:t>
            </a:r>
            <a:r>
              <a:rPr lang="en-US" dirty="0" smtClean="0"/>
              <a:t>,</a:t>
            </a:r>
            <a:r>
              <a:rPr lang="en-US" dirty="0"/>
              <a:t> consider how well prepared you are for the next stage of your life, and then begin to develop plans for making the transition into life after high school.</a:t>
            </a:r>
          </a:p>
        </p:txBody>
      </p:sp>
    </p:spTree>
    <p:extLst>
      <p:ext uri="{BB962C8B-B14F-4D97-AF65-F5344CB8AC3E}">
        <p14:creationId xmlns:p14="http://schemas.microsoft.com/office/powerpoint/2010/main" val="30815669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4769" y="1027113"/>
            <a:ext cx="8066105" cy="5457625"/>
          </a:xfrm>
        </p:spPr>
        <p:txBody>
          <a:bodyPr>
            <a:normAutofit fontScale="90000"/>
          </a:bodyPr>
          <a:lstStyle/>
          <a:p>
            <a:r>
              <a:rPr lang="en-US" dirty="0"/>
              <a:t>1.	Predict the meaning of the word or phrase by discussing what you all believe it may mean.</a:t>
            </a:r>
            <a:br>
              <a:rPr lang="en-US" dirty="0"/>
            </a:br>
            <a:r>
              <a:rPr lang="en-US" dirty="0"/>
              <a:t>2.	Once you have predicted a possible meaning for the word or phrase, go to the paragraph listed and find the word or phrase.</a:t>
            </a:r>
            <a:br>
              <a:rPr lang="en-US" dirty="0"/>
            </a:br>
            <a:endParaRPr lang="en-US" dirty="0"/>
          </a:p>
        </p:txBody>
      </p:sp>
    </p:spTree>
    <p:extLst>
      <p:ext uri="{BB962C8B-B14F-4D97-AF65-F5344CB8AC3E}">
        <p14:creationId xmlns:p14="http://schemas.microsoft.com/office/powerpoint/2010/main" val="10376575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9871" y="1337059"/>
            <a:ext cx="7709593" cy="2554545"/>
          </a:xfrm>
          <a:prstGeom prst="rect">
            <a:avLst/>
          </a:prstGeom>
        </p:spPr>
        <p:txBody>
          <a:bodyPr wrap="square">
            <a:spAutoFit/>
          </a:bodyPr>
          <a:lstStyle/>
          <a:p>
            <a:r>
              <a:rPr lang="en-US" sz="3200" dirty="0" smtClean="0">
                <a:solidFill>
                  <a:schemeClr val="bg2">
                    <a:lumMod val="50000"/>
                  </a:schemeClr>
                </a:solidFill>
              </a:rPr>
              <a:t>3.	Once you find the word or phrase, read the sentences or section that surrounds the word and see if you can figure out the meaning of the word or phrase as it is used in context.</a:t>
            </a:r>
            <a:endParaRPr lang="en-US" sz="3200" dirty="0">
              <a:solidFill>
                <a:schemeClr val="bg2">
                  <a:lumMod val="50000"/>
                </a:schemeClr>
              </a:solidFill>
            </a:endParaRPr>
          </a:p>
        </p:txBody>
      </p:sp>
    </p:spTree>
    <p:extLst>
      <p:ext uri="{BB962C8B-B14F-4D97-AF65-F5344CB8AC3E}">
        <p14:creationId xmlns:p14="http://schemas.microsoft.com/office/powerpoint/2010/main" val="13425198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179" y="779951"/>
            <a:ext cx="7954695" cy="6001642"/>
          </a:xfrm>
          <a:prstGeom prst="rect">
            <a:avLst/>
          </a:prstGeom>
        </p:spPr>
        <p:txBody>
          <a:bodyPr wrap="square">
            <a:spAutoFit/>
          </a:bodyPr>
          <a:lstStyle/>
          <a:p>
            <a:r>
              <a:rPr lang="en-US" sz="3200" dirty="0">
                <a:solidFill>
                  <a:srgbClr val="74A510"/>
                </a:solidFill>
              </a:rPr>
              <a:t>4</a:t>
            </a:r>
            <a:r>
              <a:rPr lang="en-US" sz="3200" dirty="0" smtClean="0">
                <a:solidFill>
                  <a:srgbClr val="74A510"/>
                </a:solidFill>
              </a:rPr>
              <a:t>. Then </a:t>
            </a:r>
            <a:r>
              <a:rPr lang="en-US" sz="3200" dirty="0">
                <a:solidFill>
                  <a:srgbClr val="74A510"/>
                </a:solidFill>
              </a:rPr>
              <a:t>look at the function of the word or phrase, what it is doing in the section where it is used. See if you can add to your understanding of the word or phrase.</a:t>
            </a:r>
          </a:p>
          <a:p>
            <a:r>
              <a:rPr lang="en-US" sz="3200" dirty="0" smtClean="0">
                <a:solidFill>
                  <a:srgbClr val="74A510"/>
                </a:solidFill>
              </a:rPr>
              <a:t>5. Finally, if needed, use a dictionary or other resource to finalize your understanding of the word or phrase. The dictionary definition you select for the word should match the context for the use of the word or phrase in the passage where it is located.</a:t>
            </a:r>
            <a:endParaRPr lang="en-US" sz="3200" dirty="0">
              <a:solidFill>
                <a:srgbClr val="74A510"/>
              </a:solidFill>
            </a:endParaRPr>
          </a:p>
        </p:txBody>
      </p:sp>
    </p:spTree>
    <p:extLst>
      <p:ext uri="{BB962C8B-B14F-4D97-AF65-F5344CB8AC3E}">
        <p14:creationId xmlns:p14="http://schemas.microsoft.com/office/powerpoint/2010/main" val="38555094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461" y="668530"/>
            <a:ext cx="7865567" cy="4832093"/>
          </a:xfrm>
          <a:prstGeom prst="rect">
            <a:avLst/>
          </a:prstGeom>
        </p:spPr>
        <p:txBody>
          <a:bodyPr wrap="square">
            <a:spAutoFit/>
          </a:bodyPr>
          <a:lstStyle/>
          <a:p>
            <a:r>
              <a:rPr lang="en-US" sz="2800" dirty="0">
                <a:solidFill>
                  <a:srgbClr val="74A510"/>
                </a:solidFill>
              </a:rPr>
              <a:t>6</a:t>
            </a:r>
            <a:r>
              <a:rPr lang="en-US" sz="2800" dirty="0" smtClean="0">
                <a:solidFill>
                  <a:srgbClr val="74A510"/>
                </a:solidFill>
              </a:rPr>
              <a:t>. After </a:t>
            </a:r>
            <a:r>
              <a:rPr lang="en-US" sz="2800" dirty="0">
                <a:solidFill>
                  <a:srgbClr val="74A510"/>
                </a:solidFill>
              </a:rPr>
              <a:t>you have filled out your part of the vocabulary worksheet, prepare to inform the rest of the class about the meaning of the words or phrases you have been assigned.</a:t>
            </a:r>
          </a:p>
          <a:p>
            <a:r>
              <a:rPr lang="en-US" sz="2800" dirty="0">
                <a:solidFill>
                  <a:srgbClr val="74A510"/>
                </a:solidFill>
              </a:rPr>
              <a:t>Your job is to come away from this work with a sense of what to tell other groups about the words or phrases your group is looking into and how they relate to what you think Graff might be saying about “intellectualism.”</a:t>
            </a:r>
          </a:p>
        </p:txBody>
      </p:sp>
    </p:spTree>
    <p:extLst>
      <p:ext uri="{BB962C8B-B14F-4D97-AF65-F5344CB8AC3E}">
        <p14:creationId xmlns:p14="http://schemas.microsoft.com/office/powerpoint/2010/main" val="28490923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33525484"/>
              </p:ext>
            </p:extLst>
          </p:nvPr>
        </p:nvGraphicFramePr>
        <p:xfrm>
          <a:off x="1524000" y="1397000"/>
          <a:ext cx="6096000" cy="7416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The word</a:t>
                      </a:r>
                      <a:r>
                        <a:rPr lang="en-US" baseline="0" dirty="0" smtClean="0"/>
                        <a:t> or phrase</a:t>
                      </a:r>
                      <a:endParaRPr lang="en-US" dirty="0"/>
                    </a:p>
                  </a:txBody>
                  <a:tcPr/>
                </a:tc>
                <a:tc>
                  <a:txBody>
                    <a:bodyPr/>
                    <a:lstStyle/>
                    <a:p>
                      <a:r>
                        <a:rPr lang="en-US" dirty="0" smtClean="0"/>
                        <a:t>Our prediction</a:t>
                      </a:r>
                      <a:endParaRPr lang="en-US" dirty="0"/>
                    </a:p>
                  </a:txBody>
                  <a:tcPr/>
                </a:tc>
              </a:tr>
              <a:tr h="370840">
                <a:tc>
                  <a:txBody>
                    <a:bodyPr/>
                    <a:lstStyle/>
                    <a:p>
                      <a:endParaRPr lang="en-US"/>
                    </a:p>
                  </a:txBody>
                  <a:tcPr/>
                </a:tc>
                <a:tc>
                  <a:txBody>
                    <a:bodyPr/>
                    <a:lstStyle/>
                    <a:p>
                      <a:endParaRPr lang="en-US"/>
                    </a:p>
                  </a:txBody>
                  <a:tcPr/>
                </a:tc>
              </a:tr>
            </a:tbl>
          </a:graphicData>
        </a:graphic>
      </p:graphicFrame>
      <p:graphicFrame>
        <p:nvGraphicFramePr>
          <p:cNvPr id="5" name="Table 4"/>
          <p:cNvGraphicFramePr>
            <a:graphicFrameLocks noGrp="1"/>
          </p:cNvGraphicFramePr>
          <p:nvPr/>
        </p:nvGraphicFramePr>
        <p:xfrm>
          <a:off x="1524000" y="1397000"/>
          <a:ext cx="6096000" cy="3708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28303273"/>
              </p:ext>
            </p:extLst>
          </p:nvPr>
        </p:nvGraphicFramePr>
        <p:xfrm>
          <a:off x="1524000" y="1397000"/>
          <a:ext cx="6096000" cy="4297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The word or phrase</a:t>
                      </a:r>
                      <a:endParaRPr lang="en-US" dirty="0"/>
                    </a:p>
                  </a:txBody>
                  <a:tcPr/>
                </a:tc>
                <a:tc>
                  <a:txBody>
                    <a:bodyPr/>
                    <a:lstStyle/>
                    <a:p>
                      <a:r>
                        <a:rPr lang="en-US" dirty="0" smtClean="0"/>
                        <a:t>Our prediction</a:t>
                      </a:r>
                      <a:endParaRPr lang="en-US" dirty="0"/>
                    </a:p>
                  </a:txBody>
                  <a:tcPr/>
                </a:tc>
                <a:tc>
                  <a:txBody>
                    <a:bodyPr/>
                    <a:lstStyle/>
                    <a:p>
                      <a:r>
                        <a:rPr lang="en-US" dirty="0" smtClean="0"/>
                        <a:t>Its meaning the essay</a:t>
                      </a:r>
                      <a:endParaRPr lang="en-US" dirty="0"/>
                    </a:p>
                  </a:txBody>
                  <a:tcPr/>
                </a:tc>
              </a:tr>
              <a:tr h="370840">
                <a:tc>
                  <a:txBody>
                    <a:bodyPr/>
                    <a:lstStyle/>
                    <a:p>
                      <a:r>
                        <a:rPr lang="en-US" sz="1800" b="1" kern="1200" dirty="0" smtClean="0">
                          <a:solidFill>
                            <a:schemeClr val="dk1"/>
                          </a:solidFill>
                          <a:latin typeface="+mn-lt"/>
                          <a:ea typeface="+mn-ea"/>
                          <a:cs typeface="+mn-cs"/>
                        </a:rPr>
                        <a:t>Group 1</a:t>
                      </a:r>
                    </a:p>
                    <a:p>
                      <a:r>
                        <a:rPr lang="en-US" sz="1800" b="0" kern="1200" dirty="0" smtClean="0">
                          <a:solidFill>
                            <a:schemeClr val="dk1"/>
                          </a:solidFill>
                          <a:latin typeface="+mn-lt"/>
                          <a:ea typeface="+mn-ea"/>
                          <a:cs typeface="+mn-cs"/>
                        </a:rPr>
                        <a:t>educational depth and weight ¶3 retrospect ¶8 interminable ¶9 to exploit its game-like element and turn it on an arresting public spectacle ¶12</a:t>
                      </a:r>
                    </a:p>
                    <a:p>
                      <a:r>
                        <a:rPr lang="en-US" sz="1800" b="0" kern="1200" dirty="0" smtClean="0">
                          <a:solidFill>
                            <a:schemeClr val="dk1"/>
                          </a:solidFill>
                          <a:latin typeface="+mn-lt"/>
                          <a:ea typeface="+mn-ea"/>
                          <a:cs typeface="+mn-cs"/>
                        </a:rPr>
                        <a:t>domain ¶16</a:t>
                      </a:r>
                      <a:endParaRPr lang="en-US" dirty="0"/>
                    </a:p>
                  </a:txBody>
                  <a:tcPr/>
                </a:tc>
                <a:tc>
                  <a:txBody>
                    <a:bodyPr/>
                    <a:lstStyle/>
                    <a:p>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28124641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94685213"/>
              </p:ext>
            </p:extLst>
          </p:nvPr>
        </p:nvGraphicFramePr>
        <p:xfrm>
          <a:off x="1524000" y="1397000"/>
          <a:ext cx="6096000" cy="7416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The word</a:t>
                      </a:r>
                      <a:r>
                        <a:rPr lang="en-US" baseline="0" dirty="0" smtClean="0"/>
                        <a:t> or phrase</a:t>
                      </a:r>
                      <a:endParaRPr lang="en-US" dirty="0"/>
                    </a:p>
                  </a:txBody>
                  <a:tcPr/>
                </a:tc>
                <a:tc>
                  <a:txBody>
                    <a:bodyPr/>
                    <a:lstStyle/>
                    <a:p>
                      <a:r>
                        <a:rPr lang="en-US" dirty="0" smtClean="0"/>
                        <a:t>Our prediction</a:t>
                      </a:r>
                      <a:endParaRPr lang="en-US" dirty="0"/>
                    </a:p>
                  </a:txBody>
                  <a:tcPr/>
                </a:tc>
              </a:tr>
              <a:tr h="370840">
                <a:tc>
                  <a:txBody>
                    <a:bodyPr/>
                    <a:lstStyle/>
                    <a:p>
                      <a:endParaRPr lang="en-US"/>
                    </a:p>
                  </a:txBody>
                  <a:tcPr/>
                </a:tc>
                <a:tc>
                  <a:txBody>
                    <a:bodyPr/>
                    <a:lstStyle/>
                    <a:p>
                      <a:endParaRPr lang="en-US"/>
                    </a:p>
                  </a:txBody>
                  <a:tcPr/>
                </a:tc>
              </a:tr>
            </a:tbl>
          </a:graphicData>
        </a:graphic>
      </p:graphicFrame>
      <p:graphicFrame>
        <p:nvGraphicFramePr>
          <p:cNvPr id="5" name="Table 4"/>
          <p:cNvGraphicFramePr>
            <a:graphicFrameLocks noGrp="1"/>
          </p:cNvGraphicFramePr>
          <p:nvPr/>
        </p:nvGraphicFramePr>
        <p:xfrm>
          <a:off x="1524000" y="1397000"/>
          <a:ext cx="6096000" cy="3708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33349905"/>
              </p:ext>
            </p:extLst>
          </p:nvPr>
        </p:nvGraphicFramePr>
        <p:xfrm>
          <a:off x="1523999" y="1396999"/>
          <a:ext cx="6430695" cy="4798041"/>
        </p:xfrm>
        <a:graphic>
          <a:graphicData uri="http://schemas.openxmlformats.org/drawingml/2006/table">
            <a:tbl>
              <a:tblPr firstRow="1" bandRow="1">
                <a:tableStyleId>{5C22544A-7EE6-4342-B048-85BDC9FD1C3A}</a:tableStyleId>
              </a:tblPr>
              <a:tblGrid>
                <a:gridCol w="2143565"/>
                <a:gridCol w="2143565"/>
                <a:gridCol w="2143565"/>
              </a:tblGrid>
              <a:tr h="1049571">
                <a:tc>
                  <a:txBody>
                    <a:bodyPr/>
                    <a:lstStyle/>
                    <a:p>
                      <a:r>
                        <a:rPr lang="en-US" dirty="0" smtClean="0"/>
                        <a:t>The word or phrase</a:t>
                      </a:r>
                      <a:endParaRPr lang="en-US" dirty="0"/>
                    </a:p>
                  </a:txBody>
                  <a:tcPr/>
                </a:tc>
                <a:tc>
                  <a:txBody>
                    <a:bodyPr/>
                    <a:lstStyle/>
                    <a:p>
                      <a:r>
                        <a:rPr lang="en-US" dirty="0" smtClean="0"/>
                        <a:t>Our prediction</a:t>
                      </a:r>
                      <a:endParaRPr lang="en-US" dirty="0"/>
                    </a:p>
                  </a:txBody>
                  <a:tcPr/>
                </a:tc>
                <a:tc>
                  <a:txBody>
                    <a:bodyPr/>
                    <a:lstStyle/>
                    <a:p>
                      <a:r>
                        <a:rPr lang="en-US" dirty="0" smtClean="0"/>
                        <a:t>Its meaning the essay</a:t>
                      </a:r>
                      <a:endParaRPr lang="en-US" dirty="0"/>
                    </a:p>
                  </a:txBody>
                  <a:tcPr/>
                </a:tc>
              </a:tr>
              <a:tr h="3748470">
                <a:tc>
                  <a:txBody>
                    <a:bodyPr/>
                    <a:lstStyle/>
                    <a:p>
                      <a:r>
                        <a:rPr lang="en-US" sz="1800" b="1" kern="1200" dirty="0" smtClean="0">
                          <a:solidFill>
                            <a:schemeClr val="dk1"/>
                          </a:solidFill>
                          <a:latin typeface="+mn-lt"/>
                          <a:ea typeface="+mn-ea"/>
                          <a:cs typeface="+mn-cs"/>
                        </a:rPr>
                        <a:t>Group 2</a:t>
                      </a:r>
                    </a:p>
                    <a:p>
                      <a:r>
                        <a:rPr lang="en-US" sz="1800" b="0" kern="1200" dirty="0" smtClean="0">
                          <a:solidFill>
                            <a:schemeClr val="dk1"/>
                          </a:solidFill>
                          <a:latin typeface="+mn-lt"/>
                          <a:ea typeface="+mn-ea"/>
                          <a:cs typeface="+mn-cs"/>
                        </a:rPr>
                        <a:t>Cogitations ¶3 it’s more complicated ¶8 philistine ¶9 intellectual thirst ¶11 school culture ¶11</a:t>
                      </a:r>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3867170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9054152"/>
              </p:ext>
            </p:extLst>
          </p:nvPr>
        </p:nvGraphicFramePr>
        <p:xfrm>
          <a:off x="1524000" y="1397000"/>
          <a:ext cx="6096000" cy="7416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The word</a:t>
                      </a:r>
                      <a:r>
                        <a:rPr lang="en-US" baseline="0" dirty="0" smtClean="0"/>
                        <a:t> or phrase</a:t>
                      </a:r>
                      <a:endParaRPr lang="en-US" dirty="0"/>
                    </a:p>
                  </a:txBody>
                  <a:tcPr/>
                </a:tc>
                <a:tc>
                  <a:txBody>
                    <a:bodyPr/>
                    <a:lstStyle/>
                    <a:p>
                      <a:r>
                        <a:rPr lang="en-US" dirty="0" smtClean="0"/>
                        <a:t>Our prediction</a:t>
                      </a:r>
                      <a:endParaRPr lang="en-US" dirty="0"/>
                    </a:p>
                  </a:txBody>
                  <a:tcPr/>
                </a:tc>
              </a:tr>
              <a:tr h="370840">
                <a:tc>
                  <a:txBody>
                    <a:bodyPr/>
                    <a:lstStyle/>
                    <a:p>
                      <a:endParaRPr lang="en-US"/>
                    </a:p>
                  </a:txBody>
                  <a:tcPr/>
                </a:tc>
                <a:tc>
                  <a:txBody>
                    <a:bodyPr/>
                    <a:lstStyle/>
                    <a:p>
                      <a:endParaRPr lang="en-US"/>
                    </a:p>
                  </a:txBody>
                  <a:tcPr/>
                </a:tc>
              </a:tr>
            </a:tbl>
          </a:graphicData>
        </a:graphic>
      </p:graphicFrame>
      <p:graphicFrame>
        <p:nvGraphicFramePr>
          <p:cNvPr id="5" name="Table 4"/>
          <p:cNvGraphicFramePr>
            <a:graphicFrameLocks noGrp="1"/>
          </p:cNvGraphicFramePr>
          <p:nvPr/>
        </p:nvGraphicFramePr>
        <p:xfrm>
          <a:off x="1524000" y="1397000"/>
          <a:ext cx="6096000" cy="3708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79929932"/>
              </p:ext>
            </p:extLst>
          </p:nvPr>
        </p:nvGraphicFramePr>
        <p:xfrm>
          <a:off x="1524000" y="1397000"/>
          <a:ext cx="6096000" cy="45720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The word or phrase</a:t>
                      </a:r>
                      <a:endParaRPr lang="en-US" dirty="0"/>
                    </a:p>
                  </a:txBody>
                  <a:tcPr/>
                </a:tc>
                <a:tc>
                  <a:txBody>
                    <a:bodyPr/>
                    <a:lstStyle/>
                    <a:p>
                      <a:r>
                        <a:rPr lang="en-US" dirty="0" smtClean="0"/>
                        <a:t>Our prediction</a:t>
                      </a:r>
                      <a:endParaRPr lang="en-US" dirty="0"/>
                    </a:p>
                  </a:txBody>
                  <a:tcPr/>
                </a:tc>
                <a:tc>
                  <a:txBody>
                    <a:bodyPr/>
                    <a:lstStyle/>
                    <a:p>
                      <a:r>
                        <a:rPr lang="en-US" dirty="0" smtClean="0"/>
                        <a:t>Its meaning the essay</a:t>
                      </a:r>
                      <a:endParaRPr lang="en-US" dirty="0"/>
                    </a:p>
                  </a:txBody>
                  <a:tcPr/>
                </a:tc>
              </a:tr>
              <a:tr h="370840">
                <a:tc>
                  <a:txBody>
                    <a:bodyPr/>
                    <a:lstStyle/>
                    <a:p>
                      <a:r>
                        <a:rPr lang="en-US" sz="1800" b="1" kern="1200" dirty="0" smtClean="0">
                          <a:solidFill>
                            <a:schemeClr val="dk1"/>
                          </a:solidFill>
                          <a:latin typeface="+mn-lt"/>
                          <a:ea typeface="+mn-ea"/>
                          <a:cs typeface="+mn-cs"/>
                        </a:rPr>
                        <a:t>Group 3</a:t>
                      </a:r>
                    </a:p>
                    <a:p>
                      <a:r>
                        <a:rPr lang="en-US" sz="1800" b="0" kern="1200" dirty="0" smtClean="0">
                          <a:solidFill>
                            <a:schemeClr val="dk1"/>
                          </a:solidFill>
                          <a:latin typeface="+mn-lt"/>
                          <a:ea typeface="+mn-ea"/>
                          <a:cs typeface="+mn-cs"/>
                        </a:rPr>
                        <a:t>life of the mind ¶2 anti-intellectualism ¶5 negotiating the class boundary ¶6 public argument that transcended the personal ¶12 a sociologically acute analysis on an issue ¶18</a:t>
                      </a:r>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0866136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233731666"/>
              </p:ext>
            </p:extLst>
          </p:nvPr>
        </p:nvGraphicFramePr>
        <p:xfrm>
          <a:off x="1546282" y="2087815"/>
          <a:ext cx="6096000" cy="29260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The word or phrase</a:t>
                      </a:r>
                      <a:endParaRPr lang="en-US" dirty="0"/>
                    </a:p>
                  </a:txBody>
                  <a:tcPr/>
                </a:tc>
                <a:tc>
                  <a:txBody>
                    <a:bodyPr/>
                    <a:lstStyle/>
                    <a:p>
                      <a:r>
                        <a:rPr lang="en-US" dirty="0" smtClean="0"/>
                        <a:t>Our prediction</a:t>
                      </a:r>
                      <a:endParaRPr lang="en-US" dirty="0"/>
                    </a:p>
                  </a:txBody>
                  <a:tcPr/>
                </a:tc>
                <a:tc>
                  <a:txBody>
                    <a:bodyPr/>
                    <a:lstStyle/>
                    <a:p>
                      <a:r>
                        <a:rPr lang="en-US" dirty="0" smtClean="0"/>
                        <a:t>Its meaning the essay</a:t>
                      </a:r>
                      <a:endParaRPr lang="en-US" dirty="0"/>
                    </a:p>
                  </a:txBody>
                  <a:tcPr/>
                </a:tc>
              </a:tr>
              <a:tr h="370840">
                <a:tc>
                  <a:txBody>
                    <a:bodyPr/>
                    <a:lstStyle/>
                    <a:p>
                      <a:r>
                        <a:rPr lang="en-US" sz="1800" b="1" kern="1200" dirty="0" smtClean="0">
                          <a:solidFill>
                            <a:schemeClr val="dk1"/>
                          </a:solidFill>
                          <a:latin typeface="+mn-lt"/>
                          <a:ea typeface="+mn-ea"/>
                          <a:cs typeface="+mn-cs"/>
                        </a:rPr>
                        <a:t>Group 4</a:t>
                      </a:r>
                    </a:p>
                    <a:p>
                      <a:r>
                        <a:rPr lang="en-US" sz="1800" b="0" kern="1200" dirty="0" smtClean="0">
                          <a:solidFill>
                            <a:schemeClr val="dk1"/>
                          </a:solidFill>
                          <a:latin typeface="+mn-lt"/>
                          <a:ea typeface="+mn-ea"/>
                          <a:cs typeface="+mn-cs"/>
                        </a:rPr>
                        <a:t>book smart ¶6 egghead world ¶9 propose a generalization ¶10 analysis ¶11 literacy training ¶16</a:t>
                      </a:r>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1250642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01212183"/>
              </p:ext>
            </p:extLst>
          </p:nvPr>
        </p:nvGraphicFramePr>
        <p:xfrm>
          <a:off x="1524000" y="1397000"/>
          <a:ext cx="6096000" cy="7416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The word</a:t>
                      </a:r>
                      <a:r>
                        <a:rPr lang="en-US" baseline="0" dirty="0" smtClean="0"/>
                        <a:t> or phrase</a:t>
                      </a:r>
                      <a:endParaRPr lang="en-US" dirty="0"/>
                    </a:p>
                  </a:txBody>
                  <a:tcPr/>
                </a:tc>
                <a:tc>
                  <a:txBody>
                    <a:bodyPr/>
                    <a:lstStyle/>
                    <a:p>
                      <a:r>
                        <a:rPr lang="en-US" dirty="0" smtClean="0"/>
                        <a:t>Our prediction</a:t>
                      </a:r>
                      <a:endParaRPr lang="en-US" dirty="0"/>
                    </a:p>
                  </a:txBody>
                  <a:tcPr/>
                </a:tc>
              </a:tr>
              <a:tr h="370840">
                <a:tc>
                  <a:txBody>
                    <a:bodyPr/>
                    <a:lstStyle/>
                    <a:p>
                      <a:endParaRPr lang="en-US"/>
                    </a:p>
                  </a:txBody>
                  <a:tcPr/>
                </a:tc>
                <a:tc>
                  <a:txBody>
                    <a:bodyPr/>
                    <a:lstStyle/>
                    <a:p>
                      <a:endParaRPr lang="en-US"/>
                    </a:p>
                  </a:txBody>
                  <a:tcPr/>
                </a:tc>
              </a:tr>
            </a:tbl>
          </a:graphicData>
        </a:graphic>
      </p:graphicFrame>
      <p:graphicFrame>
        <p:nvGraphicFramePr>
          <p:cNvPr id="5" name="Table 4"/>
          <p:cNvGraphicFramePr>
            <a:graphicFrameLocks noGrp="1"/>
          </p:cNvGraphicFramePr>
          <p:nvPr/>
        </p:nvGraphicFramePr>
        <p:xfrm>
          <a:off x="1524000" y="1397000"/>
          <a:ext cx="6096000" cy="3708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21190455"/>
              </p:ext>
            </p:extLst>
          </p:nvPr>
        </p:nvGraphicFramePr>
        <p:xfrm>
          <a:off x="1524000" y="1397000"/>
          <a:ext cx="6096000" cy="29260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The word or phrase</a:t>
                      </a:r>
                      <a:endParaRPr lang="en-US" dirty="0"/>
                    </a:p>
                  </a:txBody>
                  <a:tcPr/>
                </a:tc>
                <a:tc>
                  <a:txBody>
                    <a:bodyPr/>
                    <a:lstStyle/>
                    <a:p>
                      <a:r>
                        <a:rPr lang="en-US" dirty="0" smtClean="0"/>
                        <a:t>Our prediction</a:t>
                      </a:r>
                      <a:endParaRPr lang="en-US" dirty="0"/>
                    </a:p>
                  </a:txBody>
                  <a:tcPr/>
                </a:tc>
                <a:tc>
                  <a:txBody>
                    <a:bodyPr/>
                    <a:lstStyle/>
                    <a:p>
                      <a:r>
                        <a:rPr lang="en-US" dirty="0" smtClean="0"/>
                        <a:t>Its meaning the essay</a:t>
                      </a:r>
                      <a:endParaRPr lang="en-US" dirty="0"/>
                    </a:p>
                  </a:txBody>
                  <a:tcPr/>
                </a:tc>
              </a:tr>
              <a:tr h="370840">
                <a:tc>
                  <a:txBody>
                    <a:bodyPr/>
                    <a:lstStyle/>
                    <a:p>
                      <a:r>
                        <a:rPr lang="en-US" sz="1800" b="1" kern="1200" dirty="0" smtClean="0">
                          <a:solidFill>
                            <a:schemeClr val="dk1"/>
                          </a:solidFill>
                          <a:latin typeface="+mn-lt"/>
                          <a:ea typeface="+mn-ea"/>
                          <a:cs typeface="+mn-cs"/>
                        </a:rPr>
                        <a:t>Group 5</a:t>
                      </a:r>
                    </a:p>
                    <a:p>
                      <a:r>
                        <a:rPr lang="en-US" sz="1800" b="0" kern="1200" dirty="0" smtClean="0">
                          <a:solidFill>
                            <a:schemeClr val="dk1"/>
                          </a:solidFill>
                          <a:latin typeface="+mn-lt"/>
                          <a:ea typeface="+mn-ea"/>
                          <a:cs typeface="+mn-cs"/>
                        </a:rPr>
                        <a:t>Inarticulate ¶7 Ambivalent ¶8 Adlai over Ike ¶8 rudiments of intellectual life ¶10 school culture ¶11</a:t>
                      </a:r>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0737275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07717592"/>
              </p:ext>
            </p:extLst>
          </p:nvPr>
        </p:nvGraphicFramePr>
        <p:xfrm>
          <a:off x="1524000" y="1397000"/>
          <a:ext cx="6096000" cy="7416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The word</a:t>
                      </a:r>
                      <a:r>
                        <a:rPr lang="en-US" baseline="0" dirty="0" smtClean="0"/>
                        <a:t> or phrase</a:t>
                      </a:r>
                      <a:endParaRPr lang="en-US" dirty="0"/>
                    </a:p>
                  </a:txBody>
                  <a:tcPr/>
                </a:tc>
                <a:tc>
                  <a:txBody>
                    <a:bodyPr/>
                    <a:lstStyle/>
                    <a:p>
                      <a:r>
                        <a:rPr lang="en-US" dirty="0" smtClean="0"/>
                        <a:t>Our prediction</a:t>
                      </a:r>
                      <a:endParaRPr lang="en-US" dirty="0"/>
                    </a:p>
                  </a:txBody>
                  <a:tcPr/>
                </a:tc>
              </a:tr>
              <a:tr h="370840">
                <a:tc>
                  <a:txBody>
                    <a:bodyPr/>
                    <a:lstStyle/>
                    <a:p>
                      <a:endParaRPr lang="en-US"/>
                    </a:p>
                  </a:txBody>
                  <a:tcPr/>
                </a:tc>
                <a:tc>
                  <a:txBody>
                    <a:bodyPr/>
                    <a:lstStyle/>
                    <a:p>
                      <a:endParaRPr lang="en-US"/>
                    </a:p>
                  </a:txBody>
                  <a:tcPr/>
                </a:tc>
              </a:tr>
            </a:tbl>
          </a:graphicData>
        </a:graphic>
      </p:graphicFrame>
      <p:graphicFrame>
        <p:nvGraphicFramePr>
          <p:cNvPr id="5" name="Table 4"/>
          <p:cNvGraphicFramePr>
            <a:graphicFrameLocks noGrp="1"/>
          </p:cNvGraphicFramePr>
          <p:nvPr/>
        </p:nvGraphicFramePr>
        <p:xfrm>
          <a:off x="1524000" y="1397000"/>
          <a:ext cx="6096000" cy="3708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47527392"/>
              </p:ext>
            </p:extLst>
          </p:nvPr>
        </p:nvGraphicFramePr>
        <p:xfrm>
          <a:off x="1524000" y="1397000"/>
          <a:ext cx="6096000" cy="37490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The word or phrase</a:t>
                      </a:r>
                      <a:endParaRPr lang="en-US" dirty="0"/>
                    </a:p>
                  </a:txBody>
                  <a:tcPr/>
                </a:tc>
                <a:tc>
                  <a:txBody>
                    <a:bodyPr/>
                    <a:lstStyle/>
                    <a:p>
                      <a:r>
                        <a:rPr lang="en-US" dirty="0" smtClean="0"/>
                        <a:t>Our prediction</a:t>
                      </a:r>
                      <a:endParaRPr lang="en-US" dirty="0"/>
                    </a:p>
                  </a:txBody>
                  <a:tcPr/>
                </a:tc>
                <a:tc>
                  <a:txBody>
                    <a:bodyPr/>
                    <a:lstStyle/>
                    <a:p>
                      <a:r>
                        <a:rPr lang="en-US" dirty="0" smtClean="0"/>
                        <a:t>Its meaning the essay</a:t>
                      </a:r>
                      <a:endParaRPr lang="en-US" dirty="0"/>
                    </a:p>
                  </a:txBody>
                  <a:tcPr/>
                </a:tc>
              </a:tr>
              <a:tr h="370840">
                <a:tc>
                  <a:txBody>
                    <a:bodyPr/>
                    <a:lstStyle/>
                    <a:p>
                      <a:r>
                        <a:rPr lang="en-US" sz="1800" b="1" kern="1200" dirty="0" smtClean="0">
                          <a:solidFill>
                            <a:schemeClr val="dk1"/>
                          </a:solidFill>
                          <a:latin typeface="+mn-lt"/>
                          <a:ea typeface="+mn-ea"/>
                          <a:cs typeface="+mn-cs"/>
                        </a:rPr>
                        <a:t>Group 6</a:t>
                      </a:r>
                    </a:p>
                    <a:p>
                      <a:r>
                        <a:rPr lang="en-US" sz="1800" b="0" kern="1200" dirty="0" smtClean="0">
                          <a:solidFill>
                            <a:schemeClr val="dk1"/>
                          </a:solidFill>
                          <a:latin typeface="+mn-lt"/>
                          <a:ea typeface="+mn-ea"/>
                          <a:cs typeface="+mn-cs"/>
                        </a:rPr>
                        <a:t>the trouble with assumption ¶3 grist for their mill ¶3 the intellectual bit ¶8 invidious ¶14</a:t>
                      </a:r>
                    </a:p>
                    <a:p>
                      <a:r>
                        <a:rPr lang="en-US" sz="1800" b="0" kern="1200" dirty="0" smtClean="0">
                          <a:solidFill>
                            <a:schemeClr val="dk1"/>
                          </a:solidFill>
                          <a:latin typeface="+mn-lt"/>
                          <a:ea typeface="+mn-ea"/>
                          <a:cs typeface="+mn-cs"/>
                        </a:rPr>
                        <a:t>see interests through academic eyes ¶16</a:t>
                      </a:r>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034748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167" y="762000"/>
            <a:ext cx="7492999" cy="5070629"/>
          </a:xfrm>
        </p:spPr>
        <p:txBody>
          <a:bodyPr>
            <a:normAutofit/>
          </a:bodyPr>
          <a:lstStyle/>
          <a:p>
            <a:pPr marL="68580" indent="0">
              <a:buNone/>
            </a:pPr>
            <a:r>
              <a:rPr lang="en-US" dirty="0"/>
              <a:t>During the next few weeks, you will be looking into your past experiences, figuring out where you excel and where you need more preparation, and then putting together a portfolio that will represent the work you have done to identify, assess, and then express your goals, plans, and readiness for whatever avenue of life you intend to pursue. The final expression of your research will be the development of one </a:t>
            </a:r>
            <a:r>
              <a:rPr lang="en-US" dirty="0" smtClean="0"/>
              <a:t>or </a:t>
            </a:r>
            <a:r>
              <a:rPr lang="en-US" dirty="0"/>
              <a:t>two pieces of writing</a:t>
            </a:r>
            <a:r>
              <a:rPr lang="en-US" dirty="0" smtClean="0"/>
              <a:t>. ( I will require both). </a:t>
            </a:r>
            <a:endParaRPr lang="en-US" dirty="0"/>
          </a:p>
        </p:txBody>
      </p:sp>
    </p:spTree>
    <p:extLst>
      <p:ext uri="{BB962C8B-B14F-4D97-AF65-F5344CB8AC3E}">
        <p14:creationId xmlns:p14="http://schemas.microsoft.com/office/powerpoint/2010/main" val="25384550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Activity 11</a:t>
            </a:r>
            <a:br>
              <a:rPr lang="en-US" dirty="0" smtClean="0"/>
            </a:br>
            <a:r>
              <a:rPr lang="en-US" dirty="0" smtClean="0"/>
              <a:t>Reading for Understanding: Stop and Respond</a:t>
            </a:r>
            <a:endParaRPr lang="en-US" dirty="0"/>
          </a:p>
        </p:txBody>
      </p:sp>
      <p:sp>
        <p:nvSpPr>
          <p:cNvPr id="3" name="Content Placeholder 2"/>
          <p:cNvSpPr>
            <a:spLocks noGrp="1"/>
          </p:cNvSpPr>
          <p:nvPr>
            <p:ph idx="1"/>
          </p:nvPr>
        </p:nvSpPr>
        <p:spPr>
          <a:xfrm>
            <a:off x="467924" y="2170664"/>
            <a:ext cx="8155234" cy="4269505"/>
          </a:xfrm>
        </p:spPr>
        <p:txBody>
          <a:bodyPr>
            <a:noAutofit/>
          </a:bodyPr>
          <a:lstStyle/>
          <a:p>
            <a:r>
              <a:rPr lang="en-US" sz="2800" dirty="0">
                <a:solidFill>
                  <a:srgbClr val="74A510"/>
                </a:solidFill>
              </a:rPr>
              <a:t>Gerald Graff’s essay, “Hidden Intellectualism,” poses questions about the way we see “intellect” in school and outside of school. In this essay, Gerald Graff argues that a student’s intelligence may be “hidden” when viewed only from the perspective of school learning. He prompts all of us to look again at the intellectual abilities we possess, even if a person is not so proficient at school learning.</a:t>
            </a:r>
          </a:p>
        </p:txBody>
      </p:sp>
    </p:spTree>
    <p:extLst>
      <p:ext uri="{BB962C8B-B14F-4D97-AF65-F5344CB8AC3E}">
        <p14:creationId xmlns:p14="http://schemas.microsoft.com/office/powerpoint/2010/main" val="26363314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8129" y="913657"/>
            <a:ext cx="5899871" cy="5262980"/>
          </a:xfrm>
          <a:prstGeom prst="rect">
            <a:avLst/>
          </a:prstGeom>
        </p:spPr>
        <p:txBody>
          <a:bodyPr wrap="square">
            <a:spAutoFit/>
          </a:bodyPr>
          <a:lstStyle/>
          <a:p>
            <a:r>
              <a:rPr lang="en-US" sz="2800" dirty="0">
                <a:solidFill>
                  <a:srgbClr val="74A510"/>
                </a:solidFill>
              </a:rPr>
              <a:t>As we read this essay together, I am going to stop at various points and ask you to respond, not by talking, but by writing on a separate sheet of paper. You will be given a few minutes, not long, to write down whatever thoughts you have␣ questions, observations, ideas, comments, stories, things the text reminds you of, whatever comes to mind as you read.</a:t>
            </a:r>
          </a:p>
        </p:txBody>
      </p:sp>
    </p:spTree>
    <p:extLst>
      <p:ext uri="{BB962C8B-B14F-4D97-AF65-F5344CB8AC3E}">
        <p14:creationId xmlns:p14="http://schemas.microsoft.com/office/powerpoint/2010/main" val="20824293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0744" y="846804"/>
            <a:ext cx="6167256" cy="4832093"/>
          </a:xfrm>
          <a:prstGeom prst="rect">
            <a:avLst/>
          </a:prstGeom>
        </p:spPr>
        <p:txBody>
          <a:bodyPr wrap="square">
            <a:spAutoFit/>
          </a:bodyPr>
          <a:lstStyle/>
          <a:p>
            <a:r>
              <a:rPr lang="en-US" sz="2800" dirty="0">
                <a:solidFill>
                  <a:srgbClr val="74A510"/>
                </a:solidFill>
              </a:rPr>
              <a:t>It is important that you allow yourself to actively respond to the text, thinking about what it means and how you are responding. Once you have had a few minutes to write a response to the reading, we will discuss what you have written. This discussion will give you the opportunity to say what you are thinking about the reading.</a:t>
            </a:r>
          </a:p>
        </p:txBody>
      </p:sp>
    </p:spTree>
    <p:extLst>
      <p:ext uri="{BB962C8B-B14F-4D97-AF65-F5344CB8AC3E}">
        <p14:creationId xmlns:p14="http://schemas.microsoft.com/office/powerpoint/2010/main" val="33627496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462" y="713098"/>
            <a:ext cx="6189538" cy="4401205"/>
          </a:xfrm>
          <a:prstGeom prst="rect">
            <a:avLst/>
          </a:prstGeom>
        </p:spPr>
        <p:txBody>
          <a:bodyPr wrap="square">
            <a:spAutoFit/>
          </a:bodyPr>
          <a:lstStyle/>
          <a:p>
            <a:r>
              <a:rPr lang="en-US" sz="2800" dirty="0">
                <a:solidFill>
                  <a:srgbClr val="74A510"/>
                </a:solidFill>
              </a:rPr>
              <a:t>Don’t wait for me to answer or respond to what you have to say, I am simply reading the essay and providing you with places to stop and write and then discuss the reading. The more you say about the reading, the deeper our understanding of what Graff has to say and how this work relates to your own writing project.</a:t>
            </a:r>
          </a:p>
        </p:txBody>
      </p:sp>
    </p:spTree>
    <p:extLst>
      <p:ext uri="{BB962C8B-B14F-4D97-AF65-F5344CB8AC3E}">
        <p14:creationId xmlns:p14="http://schemas.microsoft.com/office/powerpoint/2010/main" val="32175560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2026" y="1181069"/>
            <a:ext cx="5275974" cy="3539431"/>
          </a:xfrm>
          <a:prstGeom prst="rect">
            <a:avLst/>
          </a:prstGeom>
        </p:spPr>
        <p:txBody>
          <a:bodyPr wrap="square">
            <a:spAutoFit/>
          </a:bodyPr>
          <a:lstStyle/>
          <a:p>
            <a:r>
              <a:rPr lang="en-US" sz="2800" dirty="0">
                <a:solidFill>
                  <a:srgbClr val="74A510"/>
                </a:solidFill>
              </a:rPr>
              <a:t>We will repeat this process several times during the reading. At the end of our reading, we will discuss what we have discovered in the reading and how the text relates to our thinking about the next stage of your life.</a:t>
            </a:r>
          </a:p>
        </p:txBody>
      </p:sp>
    </p:spTree>
    <p:extLst>
      <p:ext uri="{BB962C8B-B14F-4D97-AF65-F5344CB8AC3E}">
        <p14:creationId xmlns:p14="http://schemas.microsoft.com/office/powerpoint/2010/main" val="36687520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462" y="779951"/>
            <a:ext cx="6189538" cy="3970318"/>
          </a:xfrm>
          <a:prstGeom prst="rect">
            <a:avLst/>
          </a:prstGeom>
        </p:spPr>
        <p:txBody>
          <a:bodyPr wrap="square">
            <a:spAutoFit/>
          </a:bodyPr>
          <a:lstStyle/>
          <a:p>
            <a:r>
              <a:rPr lang="en-US" sz="2800" dirty="0">
                <a:solidFill>
                  <a:srgbClr val="74A510"/>
                </a:solidFill>
              </a:rPr>
              <a:t>If you do this with some effort, with an open mind about making sense of the text,</a:t>
            </a:r>
          </a:p>
          <a:p>
            <a:r>
              <a:rPr lang="en-US" sz="2800" dirty="0">
                <a:solidFill>
                  <a:srgbClr val="74A510"/>
                </a:solidFill>
              </a:rPr>
              <a:t>your writing should provide plenty of information for you to use in the</a:t>
            </a:r>
          </a:p>
          <a:p>
            <a:r>
              <a:rPr lang="en-US" sz="2800" dirty="0">
                <a:solidFill>
                  <a:srgbClr val="74A510"/>
                </a:solidFill>
              </a:rPr>
              <a:t>development of your letter of introduction or your college application essay at the</a:t>
            </a:r>
          </a:p>
          <a:p>
            <a:r>
              <a:rPr lang="en-US" sz="2800" dirty="0">
                <a:solidFill>
                  <a:srgbClr val="74A510"/>
                </a:solidFill>
              </a:rPr>
              <a:t>end of this module.</a:t>
            </a:r>
          </a:p>
        </p:txBody>
      </p:sp>
    </p:spTree>
    <p:extLst>
      <p:ext uri="{BB962C8B-B14F-4D97-AF65-F5344CB8AC3E}">
        <p14:creationId xmlns:p14="http://schemas.microsoft.com/office/powerpoint/2010/main" val="13832324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26" y="623961"/>
            <a:ext cx="7355208" cy="1546703"/>
          </a:xfrm>
        </p:spPr>
        <p:txBody>
          <a:bodyPr>
            <a:normAutofit/>
          </a:bodyPr>
          <a:lstStyle/>
          <a:p>
            <a:r>
              <a:rPr lang="en-US" dirty="0" err="1" smtClean="0"/>
              <a:t>Postreading</a:t>
            </a:r>
            <a:r>
              <a:rPr lang="en-US" dirty="0" smtClean="0"/>
              <a:t> Activity 12</a:t>
            </a:r>
            <a:br>
              <a:rPr lang="en-US" dirty="0" smtClean="0"/>
            </a:br>
            <a:r>
              <a:rPr lang="en-US" dirty="0" smtClean="0"/>
              <a:t>Thinking Critically</a:t>
            </a:r>
            <a:endParaRPr lang="en-US" dirty="0"/>
          </a:p>
        </p:txBody>
      </p:sp>
      <p:sp>
        <p:nvSpPr>
          <p:cNvPr id="3" name="Content Placeholder 2"/>
          <p:cNvSpPr>
            <a:spLocks noGrp="1"/>
          </p:cNvSpPr>
          <p:nvPr>
            <p:ph idx="1"/>
          </p:nvPr>
        </p:nvSpPr>
        <p:spPr>
          <a:xfrm>
            <a:off x="1043492" y="2323652"/>
            <a:ext cx="7535101" cy="4116517"/>
          </a:xfrm>
        </p:spPr>
        <p:txBody>
          <a:bodyPr>
            <a:normAutofit fontScale="92500" lnSpcReduction="10000"/>
          </a:bodyPr>
          <a:lstStyle/>
          <a:p>
            <a:pPr marL="68580" indent="0">
              <a:buNone/>
            </a:pPr>
            <a:r>
              <a:rPr lang="en-US" dirty="0" smtClean="0">
                <a:solidFill>
                  <a:srgbClr val="74A510"/>
                </a:solidFill>
              </a:rPr>
              <a:t>In response to Graff’s and Perez’s </a:t>
            </a:r>
            <a:r>
              <a:rPr lang="en-US" dirty="0" err="1" smtClean="0">
                <a:solidFill>
                  <a:srgbClr val="74A510"/>
                </a:solidFill>
              </a:rPr>
              <a:t>essays␣as</a:t>
            </a:r>
            <a:r>
              <a:rPr lang="en-US" dirty="0" smtClean="0">
                <a:solidFill>
                  <a:srgbClr val="74A510"/>
                </a:solidFill>
              </a:rPr>
              <a:t> well as your list of key concepts and key </a:t>
            </a:r>
            <a:r>
              <a:rPr lang="en-US" dirty="0" err="1" smtClean="0">
                <a:solidFill>
                  <a:srgbClr val="74A510"/>
                </a:solidFill>
              </a:rPr>
              <a:t>vocabulary␣write</a:t>
            </a:r>
            <a:r>
              <a:rPr lang="en-US" dirty="0" smtClean="0">
                <a:solidFill>
                  <a:srgbClr val="74A510"/>
                </a:solidFill>
              </a:rPr>
              <a:t> three separate idea chunks that respond to their ideas.</a:t>
            </a:r>
          </a:p>
          <a:p>
            <a:pPr marL="68580" indent="0">
              <a:buNone/>
            </a:pPr>
            <a:r>
              <a:rPr lang="en-US" dirty="0" smtClean="0">
                <a:solidFill>
                  <a:srgbClr val="74A510"/>
                </a:solidFill>
              </a:rPr>
              <a:t>Idea chunks are short pieces of writing, maybe 1 to 3 paragraphs long, that attempt to capture an idea you have, find some support for that idea, and explain the importance of the idea. These are not essays; you are still writing to figure out what you are thinking. In this activity, you are primarily making connections between what Graff and Perez have written and aspects of your own life and experience.</a:t>
            </a:r>
            <a:endParaRPr lang="en-US" dirty="0">
              <a:solidFill>
                <a:srgbClr val="74A510"/>
              </a:solidFill>
            </a:endParaRPr>
          </a:p>
        </p:txBody>
      </p:sp>
    </p:spTree>
    <p:extLst>
      <p:ext uri="{BB962C8B-B14F-4D97-AF65-F5344CB8AC3E}">
        <p14:creationId xmlns:p14="http://schemas.microsoft.com/office/powerpoint/2010/main" val="31996209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3"/>
            <a:ext cx="7334564" cy="4966819"/>
          </a:xfrm>
        </p:spPr>
        <p:txBody>
          <a:bodyPr>
            <a:noAutofit/>
          </a:bodyPr>
          <a:lstStyle/>
          <a:p>
            <a:r>
              <a:rPr lang="en-US" sz="3200" dirty="0"/>
              <a:t>Idea chunks are just that, </a:t>
            </a:r>
            <a:r>
              <a:rPr lang="en-US" sz="3200" dirty="0" err="1" smtClean="0"/>
              <a:t>chunks</a:t>
            </a:r>
            <a:r>
              <a:rPr lang="en-US" sz="3200" dirty="0" err="1"/>
              <a:t>for</a:t>
            </a:r>
            <a:r>
              <a:rPr lang="en-US" sz="3200" dirty="0"/>
              <a:t> the purpose </a:t>
            </a:r>
            <a:r>
              <a:rPr lang="en-US" sz="3200" dirty="0" smtClean="0"/>
              <a:t>of using </a:t>
            </a:r>
            <a:r>
              <a:rPr lang="en-US" sz="3200" dirty="0"/>
              <a:t>them in your writing. The more you can write about the idea you </a:t>
            </a:r>
            <a:r>
              <a:rPr lang="en-US" sz="3200" dirty="0" smtClean="0"/>
              <a:t>are describing</a:t>
            </a:r>
            <a:r>
              <a:rPr lang="en-US" sz="3200" dirty="0"/>
              <a:t>, the easier it will be to understand and explain the significance of the</a:t>
            </a:r>
            <a:br>
              <a:rPr lang="en-US" sz="3200" dirty="0"/>
            </a:br>
            <a:r>
              <a:rPr lang="en-US" sz="3200" dirty="0"/>
              <a:t>idea you have chosen to write about. Push yourself to be as specific as you can be.</a:t>
            </a:r>
            <a:br>
              <a:rPr lang="en-US" sz="3200" dirty="0"/>
            </a:br>
            <a:endParaRPr lang="en-US" sz="3200" dirty="0"/>
          </a:p>
        </p:txBody>
      </p:sp>
    </p:spTree>
    <p:extLst>
      <p:ext uri="{BB962C8B-B14F-4D97-AF65-F5344CB8AC3E}">
        <p14:creationId xmlns:p14="http://schemas.microsoft.com/office/powerpoint/2010/main" val="7123605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13 Summarizing and Responding</a:t>
            </a:r>
            <a:endParaRPr lang="en-US" dirty="0"/>
          </a:p>
        </p:txBody>
      </p:sp>
      <p:sp>
        <p:nvSpPr>
          <p:cNvPr id="3" name="Content Placeholder 2"/>
          <p:cNvSpPr>
            <a:spLocks noGrp="1"/>
          </p:cNvSpPr>
          <p:nvPr>
            <p:ph idx="1"/>
          </p:nvPr>
        </p:nvSpPr>
        <p:spPr/>
        <p:txBody>
          <a:bodyPr>
            <a:normAutofit/>
          </a:bodyPr>
          <a:lstStyle/>
          <a:p>
            <a:pPr marL="68580" indent="0">
              <a:buNone/>
            </a:pPr>
            <a:r>
              <a:rPr lang="en-US" sz="2800" dirty="0">
                <a:solidFill>
                  <a:srgbClr val="74A510"/>
                </a:solidFill>
              </a:rPr>
              <a:t>Without really worrying about how well you spell things or whether it </a:t>
            </a:r>
            <a:r>
              <a:rPr lang="en-US" sz="2800" dirty="0" smtClean="0">
                <a:solidFill>
                  <a:srgbClr val="74A510"/>
                </a:solidFill>
              </a:rPr>
              <a:t>makes complete </a:t>
            </a:r>
            <a:r>
              <a:rPr lang="en-US" sz="2800" dirty="0">
                <a:solidFill>
                  <a:srgbClr val="74A510"/>
                </a:solidFill>
              </a:rPr>
              <a:t>sense, write a letter to a trusted person about how well you are—or are</a:t>
            </a:r>
          </a:p>
          <a:p>
            <a:pPr marL="68580" indent="0">
              <a:buNone/>
            </a:pPr>
            <a:r>
              <a:rPr lang="en-US" sz="2800" dirty="0">
                <a:solidFill>
                  <a:srgbClr val="74A510"/>
                </a:solidFill>
              </a:rPr>
              <a:t>not—prepared for the next stage of your life.</a:t>
            </a:r>
          </a:p>
        </p:txBody>
      </p:sp>
    </p:spTree>
    <p:extLst>
      <p:ext uri="{BB962C8B-B14F-4D97-AF65-F5344CB8AC3E}">
        <p14:creationId xmlns:p14="http://schemas.microsoft.com/office/powerpoint/2010/main" val="18884753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898" y="2323652"/>
            <a:ext cx="7196911" cy="4071948"/>
          </a:xfrm>
        </p:spPr>
        <p:txBody>
          <a:bodyPr>
            <a:noAutofit/>
          </a:bodyPr>
          <a:lstStyle/>
          <a:p>
            <a:r>
              <a:rPr lang="en-US" sz="2800" dirty="0" smtClean="0">
                <a:solidFill>
                  <a:srgbClr val="74A510"/>
                </a:solidFill>
              </a:rPr>
              <a:t> </a:t>
            </a:r>
            <a:r>
              <a:rPr lang="en-US" sz="2800" b="1" dirty="0" smtClean="0">
                <a:solidFill>
                  <a:srgbClr val="74A510"/>
                </a:solidFill>
              </a:rPr>
              <a:t>“10 Rules for Going to College when Nobody Really Expected You To”</a:t>
            </a:r>
          </a:p>
          <a:p>
            <a:r>
              <a:rPr lang="en-US" sz="2800" b="1" dirty="0" smtClean="0">
                <a:solidFill>
                  <a:srgbClr val="74A510"/>
                </a:solidFill>
              </a:rPr>
              <a:t> “Not Going to College is a Viable Option”</a:t>
            </a:r>
          </a:p>
          <a:p>
            <a:r>
              <a:rPr lang="en-US" sz="2800" b="1" dirty="0" smtClean="0">
                <a:solidFill>
                  <a:srgbClr val="74A510"/>
                </a:solidFill>
              </a:rPr>
              <a:t> “Why Go to College?”</a:t>
            </a:r>
          </a:p>
          <a:p>
            <a:r>
              <a:rPr lang="en-US" sz="2800" b="1" dirty="0" smtClean="0">
                <a:solidFill>
                  <a:srgbClr val="74A510"/>
                </a:solidFill>
              </a:rPr>
              <a:t> “The 10 Most Common Excuses for Not Going to College and Why They’re All Wrong”</a:t>
            </a:r>
            <a:endParaRPr lang="en-US" sz="2800" dirty="0">
              <a:solidFill>
                <a:srgbClr val="74A510"/>
              </a:solidFill>
            </a:endParaRPr>
          </a:p>
        </p:txBody>
      </p:sp>
      <p:sp>
        <p:nvSpPr>
          <p:cNvPr id="4" name="Title 3"/>
          <p:cNvSpPr>
            <a:spLocks noGrp="1"/>
          </p:cNvSpPr>
          <p:nvPr>
            <p:ph type="title"/>
          </p:nvPr>
        </p:nvSpPr>
        <p:spPr>
          <a:xfrm>
            <a:off x="623898" y="668530"/>
            <a:ext cx="7444336" cy="1502134"/>
          </a:xfrm>
        </p:spPr>
        <p:txBody>
          <a:bodyPr/>
          <a:lstStyle/>
          <a:p>
            <a:r>
              <a:rPr lang="en-US" dirty="0" smtClean="0"/>
              <a:t>Texts</a:t>
            </a:r>
            <a:endParaRPr lang="en-US" dirty="0"/>
          </a:p>
        </p:txBody>
      </p:sp>
    </p:spTree>
    <p:extLst>
      <p:ext uri="{BB962C8B-B14F-4D97-AF65-F5344CB8AC3E}">
        <p14:creationId xmlns:p14="http://schemas.microsoft.com/office/powerpoint/2010/main" val="1131111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167" y="762000"/>
            <a:ext cx="7492999" cy="5070629"/>
          </a:xfrm>
        </p:spPr>
        <p:txBody>
          <a:bodyPr>
            <a:noAutofit/>
          </a:bodyPr>
          <a:lstStyle/>
          <a:p>
            <a:pPr marL="68580" indent="0">
              <a:buNone/>
            </a:pPr>
            <a:r>
              <a:rPr lang="en-US" sz="2800" dirty="0"/>
              <a:t>1.	Those who believe they are more inclined to pursue a career or enter the work force will write a “letter of introduction” to the work community or job that you wish to pursue.</a:t>
            </a:r>
          </a:p>
          <a:p>
            <a:pPr marL="68580" indent="0" algn="ctr">
              <a:buNone/>
            </a:pPr>
            <a:r>
              <a:rPr lang="en-US" sz="2800" dirty="0" smtClean="0"/>
              <a:t>	OR</a:t>
            </a:r>
            <a:endParaRPr lang="en-US" sz="2800" dirty="0"/>
          </a:p>
          <a:p>
            <a:pPr marL="68580" indent="0">
              <a:buNone/>
            </a:pPr>
            <a:r>
              <a:rPr lang="en-US" sz="2800" dirty="0"/>
              <a:t>2.	Those of you planning on entering college, you will write a personal essay for a college application.</a:t>
            </a:r>
          </a:p>
        </p:txBody>
      </p:sp>
    </p:spTree>
    <p:extLst>
      <p:ext uri="{BB962C8B-B14F-4D97-AF65-F5344CB8AC3E}">
        <p14:creationId xmlns:p14="http://schemas.microsoft.com/office/powerpoint/2010/main" val="10526345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Prereading</a:t>
            </a:r>
            <a:r>
              <a:rPr lang="en-US" dirty="0" smtClean="0"/>
              <a:t> Activity 14</a:t>
            </a:r>
            <a:br>
              <a:rPr lang="en-US" dirty="0" smtClean="0"/>
            </a:br>
            <a:r>
              <a:rPr lang="en-US" dirty="0" smtClean="0"/>
              <a:t>Surveying the Text</a:t>
            </a:r>
            <a:endParaRPr lang="en-US" dirty="0"/>
          </a:p>
        </p:txBody>
      </p:sp>
      <p:sp>
        <p:nvSpPr>
          <p:cNvPr id="4" name="Content Placeholder 3"/>
          <p:cNvSpPr>
            <a:spLocks noGrp="1"/>
          </p:cNvSpPr>
          <p:nvPr>
            <p:ph idx="1"/>
          </p:nvPr>
        </p:nvSpPr>
        <p:spPr>
          <a:xfrm>
            <a:off x="490206" y="2170664"/>
            <a:ext cx="8132952" cy="4247221"/>
          </a:xfrm>
        </p:spPr>
        <p:txBody>
          <a:bodyPr>
            <a:normAutofit/>
          </a:bodyPr>
          <a:lstStyle/>
          <a:p>
            <a:r>
              <a:rPr lang="en-US" sz="2800" dirty="0">
                <a:solidFill>
                  <a:srgbClr val="74A510"/>
                </a:solidFill>
              </a:rPr>
              <a:t>The class will be reading four essays that address decisions about whether to go to college or start working. You will be assigned one text to read, analyze, and then summarize for its relevant information. In preparation for reading, survey the text and then make predictions about the value of the text in terms of the whether the information it provides is of any value.</a:t>
            </a:r>
          </a:p>
        </p:txBody>
      </p:sp>
      <p:sp>
        <p:nvSpPr>
          <p:cNvPr id="5" name="TextBox 4"/>
          <p:cNvSpPr txBox="1"/>
          <p:nvPr/>
        </p:nvSpPr>
        <p:spPr>
          <a:xfrm>
            <a:off x="4612386" y="1827314"/>
            <a:ext cx="334684" cy="369332"/>
          </a:xfrm>
          <a:prstGeom prst="rect">
            <a:avLst/>
          </a:prstGeom>
          <a:noFill/>
        </p:spPr>
        <p:txBody>
          <a:bodyPr wrap="none" rtlCol="0">
            <a:spAutoFit/>
          </a:bodyPr>
          <a:lstStyle/>
          <a:p>
            <a:r>
              <a:rPr lang="en-US" dirty="0" smtClean="0"/>
              <a:t>e</a:t>
            </a:r>
            <a:endParaRPr lang="en-US" dirty="0"/>
          </a:p>
        </p:txBody>
      </p:sp>
    </p:spTree>
    <p:extLst>
      <p:ext uri="{BB962C8B-B14F-4D97-AF65-F5344CB8AC3E}">
        <p14:creationId xmlns:p14="http://schemas.microsoft.com/office/powerpoint/2010/main" val="15689814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12788"/>
            <a:ext cx="8154988" cy="5705475"/>
          </a:xfrm>
        </p:spPr>
        <p:txBody>
          <a:bodyPr>
            <a:normAutofit/>
          </a:bodyPr>
          <a:lstStyle/>
          <a:p>
            <a:r>
              <a:rPr lang="en-US" dirty="0" smtClean="0"/>
              <a:t/>
            </a:r>
            <a:br>
              <a:rPr lang="en-US" dirty="0" smtClean="0"/>
            </a:br>
            <a:endParaRPr lang="en-US" dirty="0"/>
          </a:p>
        </p:txBody>
      </p:sp>
      <p:sp>
        <p:nvSpPr>
          <p:cNvPr id="3" name="TextBox 2"/>
          <p:cNvSpPr txBox="1"/>
          <p:nvPr/>
        </p:nvSpPr>
        <p:spPr>
          <a:xfrm>
            <a:off x="534769" y="378833"/>
            <a:ext cx="8132952" cy="5693867"/>
          </a:xfrm>
          <a:prstGeom prst="rect">
            <a:avLst/>
          </a:prstGeom>
          <a:noFill/>
        </p:spPr>
        <p:txBody>
          <a:bodyPr wrap="square" rtlCol="0">
            <a:spAutoFit/>
          </a:bodyPr>
          <a:lstStyle/>
          <a:p>
            <a:endParaRPr lang="en-US" sz="2800" dirty="0" smtClean="0">
              <a:solidFill>
                <a:srgbClr val="74A510"/>
              </a:solidFill>
            </a:endParaRPr>
          </a:p>
          <a:p>
            <a:endParaRPr lang="en-US" sz="2800" dirty="0">
              <a:solidFill>
                <a:srgbClr val="74A510"/>
              </a:solidFill>
            </a:endParaRPr>
          </a:p>
          <a:p>
            <a:r>
              <a:rPr lang="en-US" sz="2800" dirty="0" smtClean="0">
                <a:solidFill>
                  <a:srgbClr val="74A510"/>
                </a:solidFill>
              </a:rPr>
              <a:t>What </a:t>
            </a:r>
            <a:r>
              <a:rPr lang="en-US" sz="2800" dirty="0">
                <a:solidFill>
                  <a:srgbClr val="74A510"/>
                </a:solidFill>
              </a:rPr>
              <a:t>kind of information do you think the article will provide?</a:t>
            </a:r>
          </a:p>
          <a:p>
            <a:r>
              <a:rPr lang="en-US" sz="2800" dirty="0">
                <a:solidFill>
                  <a:srgbClr val="74A510"/>
                </a:solidFill>
              </a:rPr>
              <a:t>What value do you think the article will have in relation to their own research needs?</a:t>
            </a:r>
          </a:p>
          <a:p>
            <a:r>
              <a:rPr lang="en-US" sz="2800" dirty="0">
                <a:solidFill>
                  <a:srgbClr val="74A510"/>
                </a:solidFill>
              </a:rPr>
              <a:t>What do you think is the purpose of the article</a:t>
            </a:r>
            <a:r>
              <a:rPr lang="en-US" sz="2800" dirty="0" smtClean="0">
                <a:solidFill>
                  <a:srgbClr val="74A510"/>
                </a:solidFill>
              </a:rPr>
              <a:t>?</a:t>
            </a:r>
          </a:p>
          <a:p>
            <a:r>
              <a:rPr lang="en-US" sz="2800" dirty="0">
                <a:solidFill>
                  <a:srgbClr val="74A510"/>
                </a:solidFill>
              </a:rPr>
              <a:t>Who do you think is the intended audience for the article? </a:t>
            </a:r>
          </a:p>
          <a:p>
            <a:r>
              <a:rPr lang="en-US" sz="2800" dirty="0">
                <a:solidFill>
                  <a:srgbClr val="74A510"/>
                </a:solidFill>
              </a:rPr>
              <a:t>What do you think the writer wants you to do or believe?</a:t>
            </a:r>
          </a:p>
          <a:p>
            <a:endParaRPr lang="en-US" sz="2800" dirty="0">
              <a:solidFill>
                <a:srgbClr val="74A510"/>
              </a:solidFill>
            </a:endParaRPr>
          </a:p>
        </p:txBody>
      </p:sp>
    </p:spTree>
    <p:extLst>
      <p:ext uri="{BB962C8B-B14F-4D97-AF65-F5344CB8AC3E}">
        <p14:creationId xmlns:p14="http://schemas.microsoft.com/office/powerpoint/2010/main" val="24148344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Reading Activity 15</a:t>
            </a:r>
            <a:br>
              <a:rPr lang="en-US" dirty="0" smtClean="0"/>
            </a:br>
            <a:r>
              <a:rPr lang="en-US" dirty="0" smtClean="0"/>
              <a:t>Reading for Understanding</a:t>
            </a:r>
            <a:endParaRPr lang="en-US" dirty="0"/>
          </a:p>
        </p:txBody>
      </p:sp>
      <p:sp>
        <p:nvSpPr>
          <p:cNvPr id="6" name="Content Placeholder 5"/>
          <p:cNvSpPr>
            <a:spLocks noGrp="1"/>
          </p:cNvSpPr>
          <p:nvPr>
            <p:ph idx="1"/>
          </p:nvPr>
        </p:nvSpPr>
        <p:spPr>
          <a:xfrm>
            <a:off x="1043492" y="2323652"/>
            <a:ext cx="7535101" cy="4049664"/>
          </a:xfrm>
        </p:spPr>
        <p:txBody>
          <a:bodyPr>
            <a:normAutofit fontScale="92500"/>
          </a:bodyPr>
          <a:lstStyle/>
          <a:p>
            <a:r>
              <a:rPr lang="en-US" dirty="0">
                <a:solidFill>
                  <a:srgbClr val="74A510"/>
                </a:solidFill>
              </a:rPr>
              <a:t>As we have discussed, the activities in this stage of the module signal a shift in focus and emphasis in the module. Our work is moving away from the kind of self-assessing, identification, and generative qualities of the first part of the module to a more research driven focus—a focus that requires you to continue to gather information about your plans and draw conclusions about your own readiness for life after high school, but also emphasizes learning about the requirements, processes, and expectations of work or college communities.</a:t>
            </a:r>
          </a:p>
        </p:txBody>
      </p:sp>
    </p:spTree>
    <p:extLst>
      <p:ext uri="{BB962C8B-B14F-4D97-AF65-F5344CB8AC3E}">
        <p14:creationId xmlns:p14="http://schemas.microsoft.com/office/powerpoint/2010/main" val="19614274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2153" y="646246"/>
            <a:ext cx="7174823" cy="4524315"/>
          </a:xfrm>
          <a:prstGeom prst="rect">
            <a:avLst/>
          </a:prstGeom>
        </p:spPr>
        <p:txBody>
          <a:bodyPr wrap="square">
            <a:spAutoFit/>
          </a:bodyPr>
          <a:lstStyle/>
          <a:p>
            <a:r>
              <a:rPr lang="en-US" sz="2400" dirty="0">
                <a:solidFill>
                  <a:srgbClr val="74A510"/>
                </a:solidFill>
              </a:rPr>
              <a:t>In short, this segment exposes you to the social requirements you will encounter as they move to the next stage of their life.</a:t>
            </a:r>
          </a:p>
          <a:p>
            <a:r>
              <a:rPr lang="en-US" sz="2400" dirty="0">
                <a:solidFill>
                  <a:srgbClr val="74A510"/>
                </a:solidFill>
              </a:rPr>
              <a:t>You are going to begin your investigation into these questions by taking part in a jigsaw activity. As a class, we will be reading four documents that provide information and opinions about both going to college and entering the workforce. You will break into groups of five or less, read the document you have been assigned, and prepare a report for the class that delivers:</a:t>
            </a:r>
          </a:p>
        </p:txBody>
      </p:sp>
    </p:spTree>
    <p:extLst>
      <p:ext uri="{BB962C8B-B14F-4D97-AF65-F5344CB8AC3E}">
        <p14:creationId xmlns:p14="http://schemas.microsoft.com/office/powerpoint/2010/main" val="29752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9872" y="623961"/>
            <a:ext cx="6078128" cy="4832093"/>
          </a:xfrm>
          <a:prstGeom prst="rect">
            <a:avLst/>
          </a:prstGeom>
        </p:spPr>
        <p:txBody>
          <a:bodyPr wrap="square">
            <a:spAutoFit/>
          </a:bodyPr>
          <a:lstStyle/>
          <a:p>
            <a:r>
              <a:rPr lang="en-US" sz="2800" dirty="0">
                <a:solidFill>
                  <a:srgbClr val="74A510"/>
                </a:solidFill>
              </a:rPr>
              <a:t>A brief summary of the document’s argument Important quotes or information the writer provides An explanation of what you think is important about the document.</a:t>
            </a:r>
          </a:p>
          <a:p>
            <a:r>
              <a:rPr lang="en-US" sz="2800" dirty="0">
                <a:solidFill>
                  <a:srgbClr val="74A510"/>
                </a:solidFill>
              </a:rPr>
              <a:t>Once you have completed your reading and discussion of the text, be prepared to present your information about the article to class.</a:t>
            </a:r>
          </a:p>
        </p:txBody>
      </p:sp>
    </p:spTree>
    <p:extLst>
      <p:ext uri="{BB962C8B-B14F-4D97-AF65-F5344CB8AC3E}">
        <p14:creationId xmlns:p14="http://schemas.microsoft.com/office/powerpoint/2010/main" val="3288720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2487" y="512539"/>
            <a:ext cx="8132952" cy="5883061"/>
          </a:xfrm>
          <a:prstGeom prst="rect">
            <a:avLst/>
          </a:prstGeom>
          <a:noFill/>
        </p:spPr>
        <p:txBody>
          <a:bodyPr wrap="square" rtlCol="0">
            <a:spAutoFit/>
          </a:bodyPr>
          <a:lstStyle/>
          <a:p>
            <a:endParaRPr lang="en-US" dirty="0"/>
          </a:p>
        </p:txBody>
      </p:sp>
      <p:sp>
        <p:nvSpPr>
          <p:cNvPr id="2" name="Title 1"/>
          <p:cNvSpPr>
            <a:spLocks noGrp="1"/>
          </p:cNvSpPr>
          <p:nvPr>
            <p:ph type="title"/>
          </p:nvPr>
        </p:nvSpPr>
        <p:spPr/>
        <p:txBody>
          <a:bodyPr>
            <a:normAutofit fontScale="90000"/>
          </a:bodyPr>
          <a:lstStyle/>
          <a:p>
            <a:r>
              <a:rPr lang="en-US" dirty="0" err="1" smtClean="0"/>
              <a:t>Postreading</a:t>
            </a:r>
            <a:r>
              <a:rPr lang="en-US" dirty="0" smtClean="0"/>
              <a:t> Activity 16</a:t>
            </a:r>
            <a:br>
              <a:rPr lang="en-US" dirty="0" smtClean="0"/>
            </a:br>
            <a:r>
              <a:rPr lang="en-US" dirty="0" smtClean="0"/>
              <a:t>Summarizing and Responding</a:t>
            </a:r>
            <a:endParaRPr lang="en-US" dirty="0"/>
          </a:p>
        </p:txBody>
      </p:sp>
      <p:sp>
        <p:nvSpPr>
          <p:cNvPr id="4" name="Content Placeholder 3"/>
          <p:cNvSpPr>
            <a:spLocks noGrp="1"/>
          </p:cNvSpPr>
          <p:nvPr>
            <p:ph idx="1"/>
          </p:nvPr>
        </p:nvSpPr>
        <p:spPr>
          <a:xfrm>
            <a:off x="1043492" y="2323652"/>
            <a:ext cx="7601947" cy="4071948"/>
          </a:xfrm>
        </p:spPr>
        <p:txBody>
          <a:bodyPr>
            <a:noAutofit/>
          </a:bodyPr>
          <a:lstStyle/>
          <a:p>
            <a:r>
              <a:rPr lang="en-US" sz="2800" dirty="0">
                <a:solidFill>
                  <a:srgbClr val="74A510"/>
                </a:solidFill>
              </a:rPr>
              <a:t>After all groups report their findings, spend some time writing about whether it is best to go to college right away or move right into work. This should generate some summarizing comments about what you are carrying away from the discussion and how it relates to your sense of what you want to do next.</a:t>
            </a:r>
          </a:p>
        </p:txBody>
      </p:sp>
    </p:spTree>
    <p:extLst>
      <p:ext uri="{BB962C8B-B14F-4D97-AF65-F5344CB8AC3E}">
        <p14:creationId xmlns:p14="http://schemas.microsoft.com/office/powerpoint/2010/main" val="3471970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490" y="1027664"/>
            <a:ext cx="7024744" cy="2983514"/>
          </a:xfrm>
        </p:spPr>
        <p:txBody>
          <a:bodyPr>
            <a:normAutofit/>
          </a:bodyPr>
          <a:lstStyle/>
          <a:p>
            <a:r>
              <a:rPr lang="en-US" dirty="0" smtClean="0"/>
              <a:t>Texts-</a:t>
            </a:r>
            <a:br>
              <a:rPr lang="en-US" dirty="0" smtClean="0"/>
            </a:br>
            <a:r>
              <a:rPr lang="en-US" dirty="0" smtClean="0"/>
              <a:t>“Web Site Resources”</a:t>
            </a:r>
            <a:br>
              <a:rPr lang="en-US" dirty="0" smtClean="0"/>
            </a:br>
            <a:r>
              <a:rPr lang="en-US" dirty="0" smtClean="0"/>
              <a:t>“FAQ Guide for College or Work”</a:t>
            </a:r>
            <a:endParaRPr lang="en-US" dirty="0"/>
          </a:p>
        </p:txBody>
      </p:sp>
    </p:spTree>
    <p:extLst>
      <p:ext uri="{BB962C8B-B14F-4D97-AF65-F5344CB8AC3E}">
        <p14:creationId xmlns:p14="http://schemas.microsoft.com/office/powerpoint/2010/main" val="7476646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869298"/>
          </a:xfrm>
        </p:spPr>
        <p:txBody>
          <a:bodyPr>
            <a:normAutofit fontScale="90000"/>
          </a:bodyPr>
          <a:lstStyle/>
          <a:p>
            <a:r>
              <a:rPr lang="en-US" dirty="0" err="1" smtClean="0"/>
              <a:t>Prereading</a:t>
            </a:r>
            <a:r>
              <a:rPr lang="en-US" dirty="0" smtClean="0"/>
              <a:t> Activity 17</a:t>
            </a:r>
            <a:br>
              <a:rPr lang="en-US" dirty="0" smtClean="0"/>
            </a:br>
            <a:r>
              <a:rPr lang="en-US" dirty="0" smtClean="0"/>
              <a:t>Making Predictions and Asking Questions</a:t>
            </a:r>
            <a:endParaRPr lang="en-US" dirty="0"/>
          </a:p>
        </p:txBody>
      </p:sp>
      <p:sp>
        <p:nvSpPr>
          <p:cNvPr id="3" name="TextBox 2"/>
          <p:cNvSpPr txBox="1"/>
          <p:nvPr/>
        </p:nvSpPr>
        <p:spPr>
          <a:xfrm>
            <a:off x="713026" y="3075236"/>
            <a:ext cx="7687310" cy="3539431"/>
          </a:xfrm>
          <a:prstGeom prst="rect">
            <a:avLst/>
          </a:prstGeom>
          <a:noFill/>
        </p:spPr>
        <p:txBody>
          <a:bodyPr wrap="square" rtlCol="0">
            <a:spAutoFit/>
          </a:bodyPr>
          <a:lstStyle/>
          <a:p>
            <a:r>
              <a:rPr lang="en-US" sz="2800" dirty="0">
                <a:solidFill>
                  <a:srgbClr val="74A510"/>
                </a:solidFill>
              </a:rPr>
              <a:t>Read “Web Site Resources” and generate questions you believe can be answered by a Web site.</a:t>
            </a:r>
          </a:p>
          <a:p>
            <a:r>
              <a:rPr lang="en-US" sz="2800" dirty="0">
                <a:solidFill>
                  <a:srgbClr val="74A510"/>
                </a:solidFill>
              </a:rPr>
              <a:t>Now, consider which sites seem like they may provide information about some of the questions you have raised and list them in your notes, or mark them on the “Web Site Resources” handout.</a:t>
            </a:r>
          </a:p>
        </p:txBody>
      </p:sp>
    </p:spTree>
    <p:extLst>
      <p:ext uri="{BB962C8B-B14F-4D97-AF65-F5344CB8AC3E}">
        <p14:creationId xmlns:p14="http://schemas.microsoft.com/office/powerpoint/2010/main" val="29064297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590" y="690814"/>
            <a:ext cx="7310644" cy="2206148"/>
          </a:xfrm>
        </p:spPr>
        <p:txBody>
          <a:bodyPr>
            <a:normAutofit/>
          </a:bodyPr>
          <a:lstStyle/>
          <a:p>
            <a:r>
              <a:rPr lang="en-US" dirty="0" smtClean="0"/>
              <a:t>Reading Activity 18</a:t>
            </a:r>
            <a:br>
              <a:rPr lang="en-US" dirty="0" smtClean="0"/>
            </a:br>
            <a:r>
              <a:rPr lang="en-US" dirty="0" smtClean="0"/>
              <a:t>Considering the Structure of a Text (Web Site)</a:t>
            </a:r>
            <a:endParaRPr lang="en-US" dirty="0"/>
          </a:p>
        </p:txBody>
      </p:sp>
      <p:sp>
        <p:nvSpPr>
          <p:cNvPr id="3" name="TextBox 2"/>
          <p:cNvSpPr txBox="1"/>
          <p:nvPr/>
        </p:nvSpPr>
        <p:spPr>
          <a:xfrm>
            <a:off x="557051" y="2896962"/>
            <a:ext cx="8021542" cy="3354765"/>
          </a:xfrm>
          <a:prstGeom prst="rect">
            <a:avLst/>
          </a:prstGeom>
          <a:noFill/>
        </p:spPr>
        <p:txBody>
          <a:bodyPr wrap="square" rtlCol="0">
            <a:spAutoFit/>
          </a:bodyPr>
          <a:lstStyle/>
          <a:p>
            <a:r>
              <a:rPr lang="en-US" sz="2400" dirty="0">
                <a:solidFill>
                  <a:srgbClr val="74A510"/>
                </a:solidFill>
              </a:rPr>
              <a:t>Your teacher will be demonstrating effective searches on Web sites of interest for college or career information. You will be doing your own search for your paper, so therefore, take notes on</a:t>
            </a:r>
            <a:r>
              <a:rPr lang="en-US" sz="2400" dirty="0" smtClean="0">
                <a:solidFill>
                  <a:srgbClr val="74A510"/>
                </a:solidFill>
              </a:rPr>
              <a:t>:</a:t>
            </a:r>
          </a:p>
          <a:p>
            <a:r>
              <a:rPr lang="en-US" sz="2400" dirty="0" smtClean="0">
                <a:solidFill>
                  <a:srgbClr val="74A510"/>
                </a:solidFill>
              </a:rPr>
              <a:t>The process of an effective search</a:t>
            </a:r>
          </a:p>
          <a:p>
            <a:r>
              <a:rPr lang="en-US" sz="2400" dirty="0" smtClean="0">
                <a:solidFill>
                  <a:srgbClr val="74A510"/>
                </a:solidFill>
              </a:rPr>
              <a:t>Staying organized</a:t>
            </a:r>
          </a:p>
          <a:p>
            <a:r>
              <a:rPr lang="en-US" sz="2400" dirty="0" smtClean="0">
                <a:solidFill>
                  <a:srgbClr val="74A510"/>
                </a:solidFill>
              </a:rPr>
              <a:t>Finding relevant information</a:t>
            </a:r>
          </a:p>
          <a:p>
            <a:r>
              <a:rPr lang="en-US" sz="2400" dirty="0" smtClean="0">
                <a:solidFill>
                  <a:srgbClr val="74A510"/>
                </a:solidFill>
              </a:rPr>
              <a:t>Skills and strategies that support effective searches</a:t>
            </a:r>
          </a:p>
          <a:p>
            <a:endParaRPr lang="en-US" sz="2000" dirty="0">
              <a:solidFill>
                <a:srgbClr val="74A510"/>
              </a:solidFill>
            </a:endParaRPr>
          </a:p>
        </p:txBody>
      </p:sp>
    </p:spTree>
    <p:extLst>
      <p:ext uri="{BB962C8B-B14F-4D97-AF65-F5344CB8AC3E}">
        <p14:creationId xmlns:p14="http://schemas.microsoft.com/office/powerpoint/2010/main" val="38107048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98" y="534824"/>
            <a:ext cx="7444336" cy="2362138"/>
          </a:xfrm>
        </p:spPr>
        <p:txBody>
          <a:bodyPr>
            <a:normAutofit fontScale="90000"/>
          </a:bodyPr>
          <a:lstStyle/>
          <a:p>
            <a:r>
              <a:rPr lang="en-US" dirty="0" smtClean="0"/>
              <a:t>Activity 19 Reading for Understanding and Collecting Information</a:t>
            </a:r>
            <a:br>
              <a:rPr lang="en-US" dirty="0" smtClean="0"/>
            </a:br>
            <a:endParaRPr lang="en-US" dirty="0"/>
          </a:p>
        </p:txBody>
      </p:sp>
      <p:sp>
        <p:nvSpPr>
          <p:cNvPr id="3" name="TextBox 2"/>
          <p:cNvSpPr txBox="1"/>
          <p:nvPr/>
        </p:nvSpPr>
        <p:spPr>
          <a:xfrm>
            <a:off x="623898" y="2495844"/>
            <a:ext cx="7932413" cy="4401205"/>
          </a:xfrm>
          <a:prstGeom prst="rect">
            <a:avLst/>
          </a:prstGeom>
          <a:noFill/>
        </p:spPr>
        <p:txBody>
          <a:bodyPr wrap="square" rtlCol="0">
            <a:spAutoFit/>
          </a:bodyPr>
          <a:lstStyle/>
          <a:p>
            <a:r>
              <a:rPr lang="en-US" sz="2800" dirty="0">
                <a:solidFill>
                  <a:srgbClr val="74A510"/>
                </a:solidFill>
              </a:rPr>
              <a:t>Review the “FAQ Guide for College or Work” and select four topics for research.</a:t>
            </a:r>
          </a:p>
          <a:p>
            <a:r>
              <a:rPr lang="en-US" sz="2800" dirty="0">
                <a:solidFill>
                  <a:srgbClr val="74A510"/>
                </a:solidFill>
              </a:rPr>
              <a:t>Now select sites that seem to offer the best chance of getting the information you need. You need to research questions or issues that are important to you so that the personal FAQ you develop will help you know as much as you can about getting into the college you want or getting the job you want.</a:t>
            </a:r>
          </a:p>
        </p:txBody>
      </p:sp>
    </p:spTree>
    <p:extLst>
      <p:ext uri="{BB962C8B-B14F-4D97-AF65-F5344CB8AC3E}">
        <p14:creationId xmlns:p14="http://schemas.microsoft.com/office/powerpoint/2010/main" val="916020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167" y="762000"/>
            <a:ext cx="7492999" cy="5070629"/>
          </a:xfrm>
        </p:spPr>
        <p:txBody>
          <a:bodyPr>
            <a:normAutofit/>
          </a:bodyPr>
          <a:lstStyle/>
          <a:p>
            <a:pPr marL="68580" indent="0">
              <a:buNone/>
            </a:pPr>
            <a:r>
              <a:rPr lang="en-US" dirty="0"/>
              <a:t>At the end of this module you will have read about different aspects of career and college life, done some reflection and writing about your own goals and plans, and participated in research about your personal vision for the future. These activities will be documented in your portfolio and the information you generate during these activities will help you as you compose the final text for the module—a letter of introduction for work or a personal application essay for college.</a:t>
            </a:r>
          </a:p>
        </p:txBody>
      </p:sp>
    </p:spTree>
    <p:extLst>
      <p:ext uri="{BB962C8B-B14F-4D97-AF65-F5344CB8AC3E}">
        <p14:creationId xmlns:p14="http://schemas.microsoft.com/office/powerpoint/2010/main" val="12682631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20 </a:t>
            </a:r>
            <a:br>
              <a:rPr lang="en-US" dirty="0" smtClean="0"/>
            </a:br>
            <a:r>
              <a:rPr lang="en-US" dirty="0" smtClean="0"/>
              <a:t>Summarizing Research Findings</a:t>
            </a:r>
            <a:endParaRPr lang="en-US" dirty="0"/>
          </a:p>
        </p:txBody>
      </p:sp>
      <p:sp>
        <p:nvSpPr>
          <p:cNvPr id="3" name="Content Placeholder 2"/>
          <p:cNvSpPr>
            <a:spLocks noGrp="1"/>
          </p:cNvSpPr>
          <p:nvPr>
            <p:ph idx="1"/>
          </p:nvPr>
        </p:nvSpPr>
        <p:spPr>
          <a:xfrm>
            <a:off x="1043492" y="2323652"/>
            <a:ext cx="7468255" cy="3960527"/>
          </a:xfrm>
        </p:spPr>
        <p:txBody>
          <a:bodyPr>
            <a:normAutofit lnSpcReduction="10000"/>
          </a:bodyPr>
          <a:lstStyle/>
          <a:p>
            <a:r>
              <a:rPr lang="en-US" dirty="0">
                <a:solidFill>
                  <a:srgbClr val="74A510"/>
                </a:solidFill>
              </a:rPr>
              <a:t>In this activity, you will be writing a personal FAQ for your portfolio. The FAQs will be fairly simple. You will list at least ten questions about your college or career choice and provide simple answers to the questions. We are also going to read one another’s FAQs. So you will need to make your answers to your questions accurate, helpful, clear, and concise. Remember, FAQs are resources that help people understand problems and gather information that supports solving problems.</a:t>
            </a:r>
          </a:p>
        </p:txBody>
      </p:sp>
    </p:spTree>
    <p:extLst>
      <p:ext uri="{BB962C8B-B14F-4D97-AF65-F5344CB8AC3E}">
        <p14:creationId xmlns:p14="http://schemas.microsoft.com/office/powerpoint/2010/main" val="25134292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1615" y="779951"/>
            <a:ext cx="7954695" cy="5355313"/>
          </a:xfrm>
          <a:prstGeom prst="rect">
            <a:avLst/>
          </a:prstGeom>
          <a:noFill/>
        </p:spPr>
        <p:txBody>
          <a:bodyPr wrap="square" rtlCol="0">
            <a:spAutoFit/>
          </a:bodyPr>
          <a:lstStyle/>
          <a:p>
            <a:r>
              <a:rPr lang="en-US" sz="3600" b="1" dirty="0">
                <a:solidFill>
                  <a:srgbClr val="74A510"/>
                </a:solidFill>
              </a:rPr>
              <a:t>Example FAQ</a:t>
            </a:r>
          </a:p>
          <a:p>
            <a:r>
              <a:rPr lang="en-US" sz="3600" dirty="0">
                <a:solidFill>
                  <a:srgbClr val="74A510"/>
                </a:solidFill>
              </a:rPr>
              <a:t>When is the deadline for applying for the CSU?</a:t>
            </a:r>
          </a:p>
          <a:p>
            <a:r>
              <a:rPr lang="en-US" sz="3600" dirty="0">
                <a:solidFill>
                  <a:srgbClr val="74A510"/>
                </a:solidFill>
              </a:rPr>
              <a:t>	All CSUs have the same application deadline for freshman. For the Fall term, the application deadline is ____________________. Go to the </a:t>
            </a:r>
            <a:r>
              <a:rPr lang="en-US" sz="3600" dirty="0" err="1">
                <a:solidFill>
                  <a:srgbClr val="74A510"/>
                </a:solidFill>
              </a:rPr>
              <a:t>csumentor.edu</a:t>
            </a:r>
            <a:r>
              <a:rPr lang="en-US" sz="3600" dirty="0">
                <a:solidFill>
                  <a:srgbClr val="74A510"/>
                </a:solidFill>
              </a:rPr>
              <a:t> for up-to-date information</a:t>
            </a:r>
            <a:r>
              <a:rPr lang="en-US" sz="3600" dirty="0" smtClean="0">
                <a:solidFill>
                  <a:srgbClr val="74A510"/>
                </a:solidFill>
              </a:rPr>
              <a:t>.</a:t>
            </a:r>
          </a:p>
          <a:p>
            <a:endParaRPr lang="en-US" dirty="0"/>
          </a:p>
        </p:txBody>
      </p:sp>
    </p:spTree>
    <p:extLst>
      <p:ext uri="{BB962C8B-B14F-4D97-AF65-F5344CB8AC3E}">
        <p14:creationId xmlns:p14="http://schemas.microsoft.com/office/powerpoint/2010/main" val="9154267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0744" y="891373"/>
            <a:ext cx="7798721" cy="4401205"/>
          </a:xfrm>
          <a:prstGeom prst="rect">
            <a:avLst/>
          </a:prstGeom>
          <a:noFill/>
        </p:spPr>
        <p:txBody>
          <a:bodyPr wrap="square" rtlCol="0">
            <a:spAutoFit/>
          </a:bodyPr>
          <a:lstStyle/>
          <a:p>
            <a:r>
              <a:rPr lang="en-US" sz="2800" dirty="0">
                <a:solidFill>
                  <a:srgbClr val="74A510"/>
                </a:solidFill>
              </a:rPr>
              <a:t>How much money will I make if I want to be an auto mechanic?</a:t>
            </a:r>
          </a:p>
          <a:p>
            <a:r>
              <a:rPr lang="en-US" sz="2800" dirty="0">
                <a:solidFill>
                  <a:srgbClr val="74A510"/>
                </a:solidFill>
              </a:rPr>
              <a:t>	In 2011 the average salary for auto mechanic was $43,050.00, but that was not what new mechanics made. The starting salary was around $23,000 for full-time work. And as far as getting a job is concerned, it looks like the next year will bring about 530 job openings due to growth and about 1,440 replacement jobs.</a:t>
            </a:r>
          </a:p>
        </p:txBody>
      </p:sp>
    </p:spTree>
    <p:extLst>
      <p:ext uri="{BB962C8B-B14F-4D97-AF65-F5344CB8AC3E}">
        <p14:creationId xmlns:p14="http://schemas.microsoft.com/office/powerpoint/2010/main" val="35626120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2154" y="980511"/>
            <a:ext cx="7464490" cy="5016757"/>
          </a:xfrm>
          <a:prstGeom prst="rect">
            <a:avLst/>
          </a:prstGeom>
        </p:spPr>
        <p:txBody>
          <a:bodyPr wrap="square">
            <a:spAutoFit/>
          </a:bodyPr>
          <a:lstStyle/>
          <a:p>
            <a:r>
              <a:rPr lang="en-US" sz="3200" dirty="0">
                <a:solidFill>
                  <a:srgbClr val="74A510"/>
                </a:solidFill>
              </a:rPr>
              <a:t>Once you have finished writing your FAQ—whether in class or at home, you will need to bring two copies to the next class. In our next class we are going to do a read-around in which we read one another’s FAQs. You will need to bring a hard copy to class. Make sure whatever you bring is legible and ready for someone else to read.</a:t>
            </a:r>
          </a:p>
        </p:txBody>
      </p:sp>
    </p:spTree>
    <p:extLst>
      <p:ext uri="{BB962C8B-B14F-4D97-AF65-F5344CB8AC3E}">
        <p14:creationId xmlns:p14="http://schemas.microsoft.com/office/powerpoint/2010/main" val="38471547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5307" y="668529"/>
            <a:ext cx="7776439" cy="5170646"/>
          </a:xfrm>
          <a:prstGeom prst="rect">
            <a:avLst/>
          </a:prstGeom>
          <a:noFill/>
        </p:spPr>
        <p:txBody>
          <a:bodyPr wrap="square" rtlCol="0">
            <a:spAutoFit/>
          </a:bodyPr>
          <a:lstStyle/>
          <a:p>
            <a:r>
              <a:rPr lang="en-US" sz="3200" dirty="0" smtClean="0">
                <a:solidFill>
                  <a:srgbClr val="74A510"/>
                </a:solidFill>
              </a:rPr>
              <a:t>Activity 21</a:t>
            </a:r>
          </a:p>
          <a:p>
            <a:r>
              <a:rPr lang="en-US" sz="3200" dirty="0" smtClean="0">
                <a:solidFill>
                  <a:srgbClr val="74A510"/>
                </a:solidFill>
              </a:rPr>
              <a:t>Reflecting On Your Research Findings: Reading One Another’s Findings</a:t>
            </a:r>
          </a:p>
          <a:p>
            <a:r>
              <a:rPr lang="en-US" sz="2400" dirty="0">
                <a:solidFill>
                  <a:srgbClr val="74A510"/>
                </a:solidFill>
              </a:rPr>
              <a:t>We will circulate the FAQs through class, so you will have the opportunity to read what others have discovered about entering the work world or entering college. During the read-around, keep a separate sheet of paper handy to write down any helpful information you find on someone else’s FAQ. Also, write down the name of the writer so you can meet with them later to see if they have more information you might find useful.</a:t>
            </a:r>
            <a:endParaRPr lang="en-US" sz="2400" dirty="0" smtClean="0">
              <a:solidFill>
                <a:srgbClr val="74A510"/>
              </a:solidFill>
            </a:endParaRPr>
          </a:p>
          <a:p>
            <a:endParaRPr lang="en-US" dirty="0"/>
          </a:p>
        </p:txBody>
      </p:sp>
    </p:spTree>
    <p:extLst>
      <p:ext uri="{BB962C8B-B14F-4D97-AF65-F5344CB8AC3E}">
        <p14:creationId xmlns:p14="http://schemas.microsoft.com/office/powerpoint/2010/main" val="18612963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3025" y="779951"/>
            <a:ext cx="7776439" cy="4708981"/>
          </a:xfrm>
          <a:prstGeom prst="rect">
            <a:avLst/>
          </a:prstGeom>
          <a:noFill/>
        </p:spPr>
        <p:txBody>
          <a:bodyPr wrap="square" rtlCol="0">
            <a:spAutoFit/>
          </a:bodyPr>
          <a:lstStyle/>
          <a:p>
            <a:r>
              <a:rPr lang="en-US" sz="2800" dirty="0" smtClean="0">
                <a:solidFill>
                  <a:srgbClr val="74A510"/>
                </a:solidFill>
              </a:rPr>
              <a:t>Connecting Reading to Writing</a:t>
            </a:r>
          </a:p>
          <a:p>
            <a:r>
              <a:rPr lang="en-US" sz="2800" dirty="0" smtClean="0">
                <a:solidFill>
                  <a:srgbClr val="74A510"/>
                </a:solidFill>
              </a:rPr>
              <a:t>Discovering What </a:t>
            </a:r>
            <a:r>
              <a:rPr lang="en-US" sz="2800" dirty="0">
                <a:solidFill>
                  <a:srgbClr val="74A510"/>
                </a:solidFill>
              </a:rPr>
              <a:t>Y</a:t>
            </a:r>
            <a:r>
              <a:rPr lang="en-US" sz="2800" dirty="0" smtClean="0">
                <a:solidFill>
                  <a:srgbClr val="74A510"/>
                </a:solidFill>
              </a:rPr>
              <a:t>ou Think</a:t>
            </a:r>
          </a:p>
          <a:p>
            <a:r>
              <a:rPr lang="en-US" sz="2800" dirty="0" smtClean="0">
                <a:solidFill>
                  <a:srgbClr val="74A510"/>
                </a:solidFill>
              </a:rPr>
              <a:t>Activity 22 Considering the Writing Task</a:t>
            </a:r>
          </a:p>
          <a:p>
            <a:r>
              <a:rPr lang="en-US" sz="2400" dirty="0">
                <a:solidFill>
                  <a:srgbClr val="74A510"/>
                </a:solidFill>
              </a:rPr>
              <a:t>During the last few weeks, you have read about different aspects of career and college life, done some reflection and writing about your own goals and plans, and participated in research about your personal vision for the future. The final expression of all this reading, research, and writing will be the development of a letter or essay you will use to apply for acceptance into the community you wish to enter.</a:t>
            </a:r>
            <a:endParaRPr lang="en-US" sz="2400" dirty="0" smtClean="0">
              <a:solidFill>
                <a:srgbClr val="74A510"/>
              </a:solidFill>
            </a:endParaRPr>
          </a:p>
        </p:txBody>
      </p:sp>
    </p:spTree>
    <p:extLst>
      <p:ext uri="{BB962C8B-B14F-4D97-AF65-F5344CB8AC3E}">
        <p14:creationId xmlns:p14="http://schemas.microsoft.com/office/powerpoint/2010/main" val="25874618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616" y="601677"/>
            <a:ext cx="7821002" cy="5693867"/>
          </a:xfrm>
          <a:prstGeom prst="rect">
            <a:avLst/>
          </a:prstGeom>
          <a:noFill/>
        </p:spPr>
        <p:txBody>
          <a:bodyPr wrap="square" rtlCol="0">
            <a:spAutoFit/>
          </a:bodyPr>
          <a:lstStyle/>
          <a:p>
            <a:r>
              <a:rPr lang="en-US" sz="2800" dirty="0" smtClean="0">
                <a:solidFill>
                  <a:srgbClr val="74A510"/>
                </a:solidFill>
              </a:rPr>
              <a:t>1. Those who believe they are more inclined to pursue a career or enter the work force will write a “letter of introduction” to the work community or job that you wish to pursue.</a:t>
            </a:r>
          </a:p>
          <a:p>
            <a:pPr algn="ctr"/>
            <a:r>
              <a:rPr lang="en-US" sz="2800" dirty="0" smtClean="0">
                <a:solidFill>
                  <a:srgbClr val="74A510"/>
                </a:solidFill>
              </a:rPr>
              <a:t>OR</a:t>
            </a:r>
          </a:p>
          <a:p>
            <a:r>
              <a:rPr lang="en-US" sz="2800" dirty="0">
                <a:solidFill>
                  <a:srgbClr val="74A510"/>
                </a:solidFill>
              </a:rPr>
              <a:t>2</a:t>
            </a:r>
            <a:r>
              <a:rPr lang="en-US" sz="2800" dirty="0" smtClean="0">
                <a:solidFill>
                  <a:srgbClr val="74A510"/>
                </a:solidFill>
              </a:rPr>
              <a:t>. Those </a:t>
            </a:r>
            <a:r>
              <a:rPr lang="en-US" sz="2800" dirty="0">
                <a:solidFill>
                  <a:srgbClr val="74A510"/>
                </a:solidFill>
              </a:rPr>
              <a:t>of you planning on entering college will write a personal essay for a college application.</a:t>
            </a:r>
          </a:p>
          <a:p>
            <a:r>
              <a:rPr lang="en-US" sz="2800" dirty="0">
                <a:solidFill>
                  <a:srgbClr val="74A510"/>
                </a:solidFill>
              </a:rPr>
              <a:t>Remember the final letter or essay needs to be around 1000 words, typed, proofread, and ready to send out to either a school or employer</a:t>
            </a:r>
            <a:r>
              <a:rPr lang="en-US" sz="2800" dirty="0" smtClean="0">
                <a:solidFill>
                  <a:srgbClr val="74A510"/>
                </a:solidFill>
              </a:rPr>
              <a:t>.</a:t>
            </a:r>
            <a:endParaRPr lang="en-US" sz="2800" dirty="0">
              <a:solidFill>
                <a:srgbClr val="74A510"/>
              </a:solidFill>
            </a:endParaRPr>
          </a:p>
        </p:txBody>
      </p:sp>
    </p:spTree>
    <p:extLst>
      <p:ext uri="{BB962C8B-B14F-4D97-AF65-F5344CB8AC3E}">
        <p14:creationId xmlns:p14="http://schemas.microsoft.com/office/powerpoint/2010/main" val="38041497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9538" y="1114216"/>
            <a:ext cx="7041131" cy="3108544"/>
          </a:xfrm>
          <a:prstGeom prst="rect">
            <a:avLst/>
          </a:prstGeom>
          <a:noFill/>
        </p:spPr>
        <p:txBody>
          <a:bodyPr wrap="square" rtlCol="0">
            <a:spAutoFit/>
          </a:bodyPr>
          <a:lstStyle/>
          <a:p>
            <a:r>
              <a:rPr lang="en-US" sz="2800" dirty="0">
                <a:solidFill>
                  <a:srgbClr val="74A510"/>
                </a:solidFill>
              </a:rPr>
              <a:t>Consider the following questions as you begin to plan your writing.</a:t>
            </a:r>
          </a:p>
          <a:p>
            <a:pPr marL="342900" indent="-342900">
              <a:buAutoNum type="arabicPeriod"/>
            </a:pPr>
            <a:r>
              <a:rPr lang="en-US" sz="2800" dirty="0" smtClean="0">
                <a:solidFill>
                  <a:srgbClr val="74A510"/>
                </a:solidFill>
              </a:rPr>
              <a:t>What </a:t>
            </a:r>
            <a:r>
              <a:rPr lang="en-US" sz="2800" dirty="0">
                <a:solidFill>
                  <a:srgbClr val="74A510"/>
                </a:solidFill>
              </a:rPr>
              <a:t>do you think is your job in this assignment? </a:t>
            </a:r>
            <a:endParaRPr lang="en-US" sz="2800" dirty="0" smtClean="0">
              <a:solidFill>
                <a:srgbClr val="74A510"/>
              </a:solidFill>
            </a:endParaRPr>
          </a:p>
          <a:p>
            <a:pPr marL="342900" indent="-342900">
              <a:buAutoNum type="arabicPeriod"/>
            </a:pPr>
            <a:r>
              <a:rPr lang="en-US" sz="2800" dirty="0" smtClean="0">
                <a:solidFill>
                  <a:srgbClr val="74A510"/>
                </a:solidFill>
              </a:rPr>
              <a:t>What </a:t>
            </a:r>
            <a:r>
              <a:rPr lang="en-US" sz="2800" dirty="0">
                <a:solidFill>
                  <a:srgbClr val="74A510"/>
                </a:solidFill>
              </a:rPr>
              <a:t>do you think may be most difficult about writing this piece? </a:t>
            </a:r>
            <a:endParaRPr lang="en-US" sz="2800" dirty="0" smtClean="0">
              <a:solidFill>
                <a:srgbClr val="74A510"/>
              </a:solidFill>
            </a:endParaRPr>
          </a:p>
          <a:p>
            <a:pPr marL="342900" indent="-342900">
              <a:buAutoNum type="arabicPeriod"/>
            </a:pPr>
            <a:r>
              <a:rPr lang="en-US" sz="2800" dirty="0" smtClean="0">
                <a:solidFill>
                  <a:srgbClr val="74A510"/>
                </a:solidFill>
              </a:rPr>
              <a:t>Who </a:t>
            </a:r>
            <a:r>
              <a:rPr lang="en-US" sz="2800" dirty="0">
                <a:solidFill>
                  <a:srgbClr val="74A510"/>
                </a:solidFill>
              </a:rPr>
              <a:t>does this writing go to?</a:t>
            </a:r>
          </a:p>
        </p:txBody>
      </p:sp>
    </p:spTree>
    <p:extLst>
      <p:ext uri="{BB962C8B-B14F-4D97-AF65-F5344CB8AC3E}">
        <p14:creationId xmlns:p14="http://schemas.microsoft.com/office/powerpoint/2010/main" val="77968504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0205" y="802235"/>
            <a:ext cx="8177516" cy="1815882"/>
          </a:xfrm>
          <a:prstGeom prst="rect">
            <a:avLst/>
          </a:prstGeom>
          <a:noFill/>
        </p:spPr>
        <p:txBody>
          <a:bodyPr wrap="square" rtlCol="0">
            <a:spAutoFit/>
          </a:bodyPr>
          <a:lstStyle/>
          <a:p>
            <a:r>
              <a:rPr lang="en-US" sz="2800" dirty="0" smtClean="0">
                <a:solidFill>
                  <a:srgbClr val="74A510"/>
                </a:solidFill>
              </a:rPr>
              <a:t>Activity 23</a:t>
            </a:r>
          </a:p>
          <a:p>
            <a:r>
              <a:rPr lang="en-US" sz="2800" dirty="0" smtClean="0">
                <a:solidFill>
                  <a:srgbClr val="74A510"/>
                </a:solidFill>
              </a:rPr>
              <a:t>Taking a Stance: Elements of the Rhetorical Framework</a:t>
            </a:r>
          </a:p>
          <a:p>
            <a:endParaRPr lang="en-US" sz="2800" dirty="0">
              <a:solidFill>
                <a:srgbClr val="74A510"/>
              </a:solidFill>
            </a:endParaRPr>
          </a:p>
        </p:txBody>
      </p:sp>
    </p:spTree>
    <p:extLst>
      <p:ext uri="{BB962C8B-B14F-4D97-AF65-F5344CB8AC3E}">
        <p14:creationId xmlns:p14="http://schemas.microsoft.com/office/powerpoint/2010/main" val="227161819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9871" y="668530"/>
            <a:ext cx="7776439" cy="4524315"/>
          </a:xfrm>
          <a:prstGeom prst="rect">
            <a:avLst/>
          </a:prstGeom>
          <a:noFill/>
        </p:spPr>
        <p:txBody>
          <a:bodyPr wrap="square" rtlCol="0">
            <a:spAutoFit/>
          </a:bodyPr>
          <a:lstStyle/>
          <a:p>
            <a:r>
              <a:rPr lang="en-US" sz="2400" b="1" dirty="0">
                <a:solidFill>
                  <a:srgbClr val="74A510"/>
                </a:solidFill>
              </a:rPr>
              <a:t>1</a:t>
            </a:r>
            <a:r>
              <a:rPr lang="en-US" sz="2400" b="1" dirty="0" smtClean="0">
                <a:solidFill>
                  <a:srgbClr val="74A510"/>
                </a:solidFill>
              </a:rPr>
              <a:t>.PURPOSE</a:t>
            </a:r>
            <a:r>
              <a:rPr lang="en-US" sz="2400" b="1" dirty="0">
                <a:solidFill>
                  <a:srgbClr val="74A510"/>
                </a:solidFill>
              </a:rPr>
              <a:t>: </a:t>
            </a:r>
            <a:r>
              <a:rPr lang="en-US" sz="2400" dirty="0">
                <a:solidFill>
                  <a:srgbClr val="74A510"/>
                </a:solidFill>
              </a:rPr>
              <a:t>Identifying the purpose of your writing means that you are able to say what you are trying to do to an audience </a:t>
            </a:r>
            <a:r>
              <a:rPr lang="en-US" sz="2400" dirty="0" smtClean="0">
                <a:solidFill>
                  <a:srgbClr val="74A510"/>
                </a:solidFill>
              </a:rPr>
              <a:t>through your writing? What effect do you want </a:t>
            </a:r>
            <a:r>
              <a:rPr lang="en-US" sz="2400" dirty="0">
                <a:solidFill>
                  <a:srgbClr val="74A510"/>
                </a:solidFill>
              </a:rPr>
              <a:t>your writing to have on the reader?</a:t>
            </a:r>
          </a:p>
          <a:p>
            <a:r>
              <a:rPr lang="en-US" sz="2400" dirty="0">
                <a:solidFill>
                  <a:srgbClr val="74A510"/>
                </a:solidFill>
              </a:rPr>
              <a:t>Here are some questions you can use to figure out your purpose:</a:t>
            </a:r>
          </a:p>
          <a:p>
            <a:pPr marL="457200" indent="-457200">
              <a:buFont typeface="Arial"/>
              <a:buChar char="•"/>
            </a:pPr>
            <a:r>
              <a:rPr lang="en-US" sz="2400" dirty="0">
                <a:solidFill>
                  <a:srgbClr val="74A510"/>
                </a:solidFill>
              </a:rPr>
              <a:t> What am I trying to accomplish in this essay?</a:t>
            </a:r>
          </a:p>
          <a:p>
            <a:pPr marL="457200" indent="-457200">
              <a:buFont typeface="Arial"/>
              <a:buChar char="•"/>
            </a:pPr>
            <a:r>
              <a:rPr lang="en-US" sz="2400" dirty="0">
                <a:solidFill>
                  <a:srgbClr val="74A510"/>
                </a:solidFill>
              </a:rPr>
              <a:t> What is it I want my readers to experience when they read my essay?</a:t>
            </a:r>
          </a:p>
          <a:p>
            <a:pPr marL="457200" indent="-457200">
              <a:buFont typeface="Arial"/>
              <a:buChar char="•"/>
            </a:pPr>
            <a:r>
              <a:rPr lang="en-US" sz="2400" dirty="0">
                <a:solidFill>
                  <a:srgbClr val="74A510"/>
                </a:solidFill>
              </a:rPr>
              <a:t> What do I want this audience to understand as a result of reading my writing</a:t>
            </a:r>
            <a:r>
              <a:rPr lang="en-US" sz="2400" dirty="0" smtClean="0">
                <a:solidFill>
                  <a:srgbClr val="74A510"/>
                </a:solidFill>
              </a:rPr>
              <a:t>?</a:t>
            </a:r>
            <a:endParaRPr lang="en-US" sz="2400" dirty="0">
              <a:solidFill>
                <a:srgbClr val="74A510"/>
              </a:solidFill>
            </a:endParaRPr>
          </a:p>
        </p:txBody>
      </p:sp>
    </p:spTree>
    <p:extLst>
      <p:ext uri="{BB962C8B-B14F-4D97-AF65-F5344CB8AC3E}">
        <p14:creationId xmlns:p14="http://schemas.microsoft.com/office/powerpoint/2010/main" val="552728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167" y="762000"/>
            <a:ext cx="7492999" cy="5070629"/>
          </a:xfrm>
        </p:spPr>
        <p:txBody>
          <a:bodyPr>
            <a:normAutofit/>
          </a:bodyPr>
          <a:lstStyle/>
          <a:p>
            <a:pPr marL="68580" indent="0">
              <a:buNone/>
            </a:pPr>
            <a:r>
              <a:rPr lang="en-US" dirty="0"/>
              <a:t>Your portfolio will include the following items:</a:t>
            </a:r>
          </a:p>
          <a:p>
            <a:pPr marL="68580" indent="0">
              <a:buNone/>
            </a:pPr>
            <a:r>
              <a:rPr lang="en-US" dirty="0" smtClean="0">
                <a:solidFill>
                  <a:schemeClr val="tx1"/>
                </a:solidFill>
              </a:rPr>
              <a:t>1. A </a:t>
            </a:r>
            <a:r>
              <a:rPr lang="en-US" dirty="0">
                <a:solidFill>
                  <a:schemeClr val="tx1"/>
                </a:solidFill>
              </a:rPr>
              <a:t>collection of shorter writings you develop to help you generate ideas, think about your ideas, and finally make decisions </a:t>
            </a:r>
            <a:r>
              <a:rPr lang="en-US" dirty="0" smtClean="0">
                <a:solidFill>
                  <a:schemeClr val="tx1"/>
                </a:solidFill>
              </a:rPr>
              <a:t>about - or </a:t>
            </a:r>
            <a:r>
              <a:rPr lang="en-US" dirty="0">
                <a:solidFill>
                  <a:schemeClr val="tx1"/>
                </a:solidFill>
              </a:rPr>
              <a:t>evaluate </a:t>
            </a:r>
            <a:r>
              <a:rPr lang="en-US" dirty="0" smtClean="0">
                <a:solidFill>
                  <a:schemeClr val="tx1"/>
                </a:solidFill>
              </a:rPr>
              <a:t>- the </a:t>
            </a:r>
            <a:r>
              <a:rPr lang="en-US" dirty="0">
                <a:solidFill>
                  <a:schemeClr val="tx1"/>
                </a:solidFill>
              </a:rPr>
              <a:t>ideas you have.</a:t>
            </a:r>
          </a:p>
          <a:p>
            <a:pPr marL="68580" indent="0">
              <a:buNone/>
            </a:pPr>
            <a:r>
              <a:rPr lang="en-US" dirty="0" smtClean="0">
                <a:solidFill>
                  <a:schemeClr val="tx1"/>
                </a:solidFill>
              </a:rPr>
              <a:t>2. Frequently </a:t>
            </a:r>
            <a:r>
              <a:rPr lang="en-US" dirty="0">
                <a:solidFill>
                  <a:schemeClr val="tx1"/>
                </a:solidFill>
              </a:rPr>
              <a:t>Asked Questions (FAQs) in which you provide answers to important questions regarding your application for a school or career </a:t>
            </a:r>
            <a:r>
              <a:rPr lang="en-US" dirty="0" smtClean="0">
                <a:solidFill>
                  <a:schemeClr val="tx1"/>
                </a:solidFill>
              </a:rPr>
              <a:t>opportunity.</a:t>
            </a:r>
          </a:p>
          <a:p>
            <a:pPr marL="68580" indent="0">
              <a:buNone/>
            </a:pPr>
            <a:r>
              <a:rPr lang="en-US" dirty="0" smtClean="0">
                <a:solidFill>
                  <a:schemeClr val="tx1"/>
                </a:solidFill>
              </a:rPr>
              <a:t>3. Your </a:t>
            </a:r>
            <a:r>
              <a:rPr lang="en-US" dirty="0">
                <a:solidFill>
                  <a:schemeClr val="tx1"/>
                </a:solidFill>
              </a:rPr>
              <a:t>letter of introduction for work </a:t>
            </a:r>
            <a:r>
              <a:rPr lang="en-US" dirty="0" smtClean="0">
                <a:solidFill>
                  <a:schemeClr val="tx1"/>
                </a:solidFill>
              </a:rPr>
              <a:t>and…</a:t>
            </a:r>
          </a:p>
          <a:p>
            <a:pPr marL="68580" indent="0">
              <a:buNone/>
            </a:pPr>
            <a:r>
              <a:rPr lang="en-US" dirty="0" smtClean="0">
                <a:solidFill>
                  <a:schemeClr val="tx1"/>
                </a:solidFill>
              </a:rPr>
              <a:t>4.  </a:t>
            </a:r>
            <a:r>
              <a:rPr lang="en-US" dirty="0">
                <a:solidFill>
                  <a:schemeClr val="tx1"/>
                </a:solidFill>
              </a:rPr>
              <a:t>A</a:t>
            </a:r>
            <a:r>
              <a:rPr lang="en-US" dirty="0" smtClean="0">
                <a:solidFill>
                  <a:schemeClr val="tx1"/>
                </a:solidFill>
              </a:rPr>
              <a:t> </a:t>
            </a:r>
            <a:r>
              <a:rPr lang="en-US" dirty="0">
                <a:solidFill>
                  <a:schemeClr val="tx1"/>
                </a:solidFill>
              </a:rPr>
              <a:t>personal application essay for </a:t>
            </a:r>
            <a:r>
              <a:rPr lang="en-US" dirty="0" smtClean="0">
                <a:solidFill>
                  <a:schemeClr val="tx1"/>
                </a:solidFill>
              </a:rPr>
              <a:t>college.</a:t>
            </a:r>
            <a:endParaRPr lang="en-US" dirty="0">
              <a:solidFill>
                <a:schemeClr val="tx1"/>
              </a:solidFill>
            </a:endParaRPr>
          </a:p>
        </p:txBody>
      </p:sp>
    </p:spTree>
    <p:extLst>
      <p:ext uri="{BB962C8B-B14F-4D97-AF65-F5344CB8AC3E}">
        <p14:creationId xmlns:p14="http://schemas.microsoft.com/office/powerpoint/2010/main" val="5370813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8461" y="891373"/>
            <a:ext cx="7821003" cy="4893647"/>
          </a:xfrm>
          <a:prstGeom prst="rect">
            <a:avLst/>
          </a:prstGeom>
          <a:noFill/>
        </p:spPr>
        <p:txBody>
          <a:bodyPr wrap="square" rtlCol="0">
            <a:spAutoFit/>
          </a:bodyPr>
          <a:lstStyle/>
          <a:p>
            <a:r>
              <a:rPr lang="en-US" sz="2400" dirty="0">
                <a:solidFill>
                  <a:srgbClr val="74A510"/>
                </a:solidFill>
              </a:rPr>
              <a:t>Here are some things to remember about purpose</a:t>
            </a:r>
          </a:p>
          <a:p>
            <a:pPr marL="285750" indent="-285750">
              <a:buFont typeface="Arial"/>
              <a:buChar char="•"/>
            </a:pPr>
            <a:r>
              <a:rPr lang="en-US" sz="2400" dirty="0" smtClean="0">
                <a:solidFill>
                  <a:srgbClr val="74A510"/>
                </a:solidFill>
              </a:rPr>
              <a:t>Sometimes </a:t>
            </a:r>
            <a:r>
              <a:rPr lang="en-US" sz="2400" dirty="0">
                <a:solidFill>
                  <a:srgbClr val="74A510"/>
                </a:solidFill>
              </a:rPr>
              <a:t>purpose isn’t clear until after you have done some writing.</a:t>
            </a:r>
          </a:p>
          <a:p>
            <a:pPr marL="285750" indent="-285750">
              <a:buFont typeface="Arial"/>
              <a:buChar char="•"/>
            </a:pPr>
            <a:r>
              <a:rPr lang="en-US" sz="2400" dirty="0" smtClean="0">
                <a:solidFill>
                  <a:srgbClr val="74A510"/>
                </a:solidFill>
              </a:rPr>
              <a:t>Purpose </a:t>
            </a:r>
            <a:r>
              <a:rPr lang="en-US" sz="2400" dirty="0">
                <a:solidFill>
                  <a:srgbClr val="74A510"/>
                </a:solidFill>
              </a:rPr>
              <a:t>is always related to your sense of audience.</a:t>
            </a:r>
          </a:p>
          <a:p>
            <a:pPr marL="342900" indent="-342900">
              <a:buFont typeface="Arial"/>
              <a:buChar char="•"/>
            </a:pPr>
            <a:r>
              <a:rPr lang="en-US" sz="2400" dirty="0" smtClean="0">
                <a:solidFill>
                  <a:srgbClr val="74A510"/>
                </a:solidFill>
              </a:rPr>
              <a:t>Sometimes </a:t>
            </a:r>
            <a:r>
              <a:rPr lang="en-US" sz="2400" dirty="0">
                <a:solidFill>
                  <a:srgbClr val="74A510"/>
                </a:solidFill>
              </a:rPr>
              <a:t>analyzing audience in detail helps you figure out purpose.</a:t>
            </a:r>
          </a:p>
          <a:p>
            <a:pPr marL="285750" indent="-285750">
              <a:buFont typeface="Arial"/>
              <a:buChar char="•"/>
            </a:pPr>
            <a:r>
              <a:rPr lang="en-US" sz="2400" dirty="0" smtClean="0">
                <a:solidFill>
                  <a:srgbClr val="74A510"/>
                </a:solidFill>
              </a:rPr>
              <a:t>Sometimes </a:t>
            </a:r>
            <a:r>
              <a:rPr lang="en-US" sz="2400" dirty="0">
                <a:solidFill>
                  <a:srgbClr val="74A510"/>
                </a:solidFill>
              </a:rPr>
              <a:t>writing about purpose before you draft your response can help you find a thesis, or a structure, or a plan.</a:t>
            </a:r>
          </a:p>
          <a:p>
            <a:pPr marL="285750" indent="-285750">
              <a:buFont typeface="Arial"/>
              <a:buChar char="•"/>
            </a:pPr>
            <a:r>
              <a:rPr lang="en-US" sz="2400" dirty="0" smtClean="0">
                <a:solidFill>
                  <a:srgbClr val="74A510"/>
                </a:solidFill>
              </a:rPr>
              <a:t>Your </a:t>
            </a:r>
            <a:r>
              <a:rPr lang="en-US" sz="2400" dirty="0">
                <a:solidFill>
                  <a:srgbClr val="74A510"/>
                </a:solidFill>
              </a:rPr>
              <a:t>sense of purpose can change as you move toward your final draft and understand more about what you are writing.</a:t>
            </a:r>
          </a:p>
        </p:txBody>
      </p:sp>
    </p:spTree>
    <p:extLst>
      <p:ext uri="{BB962C8B-B14F-4D97-AF65-F5344CB8AC3E}">
        <p14:creationId xmlns:p14="http://schemas.microsoft.com/office/powerpoint/2010/main" val="20313976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2693" y="869089"/>
            <a:ext cx="5855307" cy="4832093"/>
          </a:xfrm>
          <a:prstGeom prst="rect">
            <a:avLst/>
          </a:prstGeom>
        </p:spPr>
        <p:txBody>
          <a:bodyPr wrap="square">
            <a:spAutoFit/>
          </a:bodyPr>
          <a:lstStyle/>
          <a:p>
            <a:r>
              <a:rPr lang="en-US" sz="2800" b="1" dirty="0">
                <a:solidFill>
                  <a:srgbClr val="74A510"/>
                </a:solidFill>
              </a:rPr>
              <a:t>2</a:t>
            </a:r>
            <a:r>
              <a:rPr lang="en-US" sz="2800" b="1" dirty="0" smtClean="0">
                <a:solidFill>
                  <a:srgbClr val="74A510"/>
                </a:solidFill>
              </a:rPr>
              <a:t>. AUDIENCE</a:t>
            </a:r>
            <a:r>
              <a:rPr lang="en-US" sz="2800" b="1" dirty="0">
                <a:solidFill>
                  <a:srgbClr val="74A510"/>
                </a:solidFill>
              </a:rPr>
              <a:t>: </a:t>
            </a:r>
            <a:r>
              <a:rPr lang="en-US" sz="2800" dirty="0">
                <a:solidFill>
                  <a:srgbClr val="74A510"/>
                </a:solidFill>
              </a:rPr>
              <a:t>Identifying audience and analyzing audience helps you develop a clearer understanding of your purpose. Your knowledge about audience functions as an important guide to you when you are trying to decide what to put in your essay and how you are going to sequence information in your essay.</a:t>
            </a:r>
          </a:p>
        </p:txBody>
      </p:sp>
    </p:spTree>
    <p:extLst>
      <p:ext uri="{BB962C8B-B14F-4D97-AF65-F5344CB8AC3E}">
        <p14:creationId xmlns:p14="http://schemas.microsoft.com/office/powerpoint/2010/main" val="392766210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0205" y="1047362"/>
            <a:ext cx="8132952" cy="4832093"/>
          </a:xfrm>
          <a:prstGeom prst="rect">
            <a:avLst/>
          </a:prstGeom>
          <a:noFill/>
        </p:spPr>
        <p:txBody>
          <a:bodyPr wrap="square" rtlCol="0">
            <a:spAutoFit/>
          </a:bodyPr>
          <a:lstStyle/>
          <a:p>
            <a:r>
              <a:rPr lang="en-US" sz="2800" dirty="0">
                <a:solidFill>
                  <a:srgbClr val="74A510"/>
                </a:solidFill>
              </a:rPr>
              <a:t>Here are some questions to ask about audience: </a:t>
            </a:r>
            <a:endParaRPr lang="en-US" sz="2800" dirty="0" smtClean="0">
              <a:solidFill>
                <a:srgbClr val="74A510"/>
              </a:solidFill>
            </a:endParaRPr>
          </a:p>
          <a:p>
            <a:pPr marL="285750" indent="-285750">
              <a:buFont typeface="Arial"/>
              <a:buChar char="•"/>
            </a:pPr>
            <a:r>
              <a:rPr lang="en-US" sz="2800" dirty="0" smtClean="0">
                <a:solidFill>
                  <a:srgbClr val="74A510"/>
                </a:solidFill>
              </a:rPr>
              <a:t>What </a:t>
            </a:r>
            <a:r>
              <a:rPr lang="en-US" sz="2800" dirty="0">
                <a:solidFill>
                  <a:srgbClr val="74A510"/>
                </a:solidFill>
              </a:rPr>
              <a:t>do they know about my topic? </a:t>
            </a:r>
            <a:endParaRPr lang="en-US" sz="2800" dirty="0" smtClean="0">
              <a:solidFill>
                <a:srgbClr val="74A510"/>
              </a:solidFill>
            </a:endParaRPr>
          </a:p>
          <a:p>
            <a:pPr marL="285750" indent="-285750">
              <a:buFont typeface="Arial"/>
              <a:buChar char="•"/>
            </a:pPr>
            <a:r>
              <a:rPr lang="en-US" sz="2800" dirty="0" smtClean="0">
                <a:solidFill>
                  <a:srgbClr val="74A510"/>
                </a:solidFill>
              </a:rPr>
              <a:t>What </a:t>
            </a:r>
            <a:r>
              <a:rPr lang="en-US" sz="2800" dirty="0">
                <a:solidFill>
                  <a:srgbClr val="74A510"/>
                </a:solidFill>
              </a:rPr>
              <a:t>do I want them to know about my topic and my message</a:t>
            </a:r>
            <a:r>
              <a:rPr lang="en-US" sz="2800" dirty="0" smtClean="0">
                <a:solidFill>
                  <a:srgbClr val="74A510"/>
                </a:solidFill>
              </a:rPr>
              <a:t>?</a:t>
            </a:r>
          </a:p>
          <a:p>
            <a:pPr marL="285750" indent="-285750">
              <a:buFont typeface="Arial"/>
              <a:buChar char="•"/>
            </a:pPr>
            <a:r>
              <a:rPr lang="en-US" sz="2800" dirty="0" smtClean="0">
                <a:solidFill>
                  <a:srgbClr val="74A510"/>
                </a:solidFill>
              </a:rPr>
              <a:t>Why </a:t>
            </a:r>
            <a:r>
              <a:rPr lang="en-US" sz="2800" dirty="0">
                <a:solidFill>
                  <a:srgbClr val="74A510"/>
                </a:solidFill>
              </a:rPr>
              <a:t>interests do they have in my topic</a:t>
            </a:r>
            <a:r>
              <a:rPr lang="en-US" sz="2800" dirty="0" smtClean="0">
                <a:solidFill>
                  <a:srgbClr val="74A510"/>
                </a:solidFill>
              </a:rPr>
              <a:t>?</a:t>
            </a:r>
          </a:p>
          <a:p>
            <a:pPr marL="285750" indent="-285750">
              <a:buFont typeface="Arial"/>
              <a:buChar char="•"/>
            </a:pPr>
            <a:r>
              <a:rPr lang="en-US" sz="2800" dirty="0" smtClean="0">
                <a:solidFill>
                  <a:srgbClr val="74A510"/>
                </a:solidFill>
              </a:rPr>
              <a:t>Why </a:t>
            </a:r>
            <a:r>
              <a:rPr lang="en-US" sz="2800" dirty="0">
                <a:solidFill>
                  <a:srgbClr val="74A510"/>
                </a:solidFill>
              </a:rPr>
              <a:t>do they need to read my writing</a:t>
            </a:r>
            <a:r>
              <a:rPr lang="en-US" sz="2800" dirty="0" smtClean="0">
                <a:solidFill>
                  <a:srgbClr val="74A510"/>
                </a:solidFill>
              </a:rPr>
              <a:t>?</a:t>
            </a:r>
          </a:p>
          <a:p>
            <a:pPr marL="285750" indent="-285750">
              <a:buFont typeface="Arial"/>
              <a:buChar char="•"/>
            </a:pPr>
            <a:r>
              <a:rPr lang="en-US" sz="2800" dirty="0" smtClean="0">
                <a:solidFill>
                  <a:srgbClr val="74A510"/>
                </a:solidFill>
              </a:rPr>
              <a:t>What </a:t>
            </a:r>
            <a:r>
              <a:rPr lang="en-US" sz="2800" dirty="0">
                <a:solidFill>
                  <a:srgbClr val="74A510"/>
                </a:solidFill>
              </a:rPr>
              <a:t>does my audience believe about the topic? </a:t>
            </a:r>
            <a:endParaRPr lang="en-US" sz="2800" dirty="0" smtClean="0">
              <a:solidFill>
                <a:srgbClr val="74A510"/>
              </a:solidFill>
            </a:endParaRPr>
          </a:p>
          <a:p>
            <a:pPr marL="285750" indent="-285750">
              <a:buFont typeface="Arial"/>
              <a:buChar char="•"/>
            </a:pPr>
            <a:r>
              <a:rPr lang="en-US" sz="2800" dirty="0" smtClean="0">
                <a:solidFill>
                  <a:srgbClr val="74A510"/>
                </a:solidFill>
              </a:rPr>
              <a:t>What </a:t>
            </a:r>
            <a:r>
              <a:rPr lang="en-US" sz="2800" dirty="0">
                <a:solidFill>
                  <a:srgbClr val="74A510"/>
                </a:solidFill>
              </a:rPr>
              <a:t>makes my audience a group, or a community?</a:t>
            </a:r>
          </a:p>
        </p:txBody>
      </p:sp>
    </p:spTree>
    <p:extLst>
      <p:ext uri="{BB962C8B-B14F-4D97-AF65-F5344CB8AC3E}">
        <p14:creationId xmlns:p14="http://schemas.microsoft.com/office/powerpoint/2010/main" val="16362247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923" y="601677"/>
            <a:ext cx="8177516" cy="4093428"/>
          </a:xfrm>
          <a:prstGeom prst="rect">
            <a:avLst/>
          </a:prstGeom>
          <a:noFill/>
        </p:spPr>
        <p:txBody>
          <a:bodyPr wrap="square" rtlCol="0">
            <a:spAutoFit/>
          </a:bodyPr>
          <a:lstStyle/>
          <a:p>
            <a:r>
              <a:rPr lang="en-US" sz="2000" dirty="0">
                <a:solidFill>
                  <a:srgbClr val="74A510"/>
                </a:solidFill>
              </a:rPr>
              <a:t>Here are some things to remember about audience analysis:</a:t>
            </a:r>
          </a:p>
          <a:p>
            <a:pPr marL="342900" indent="-342900">
              <a:buFont typeface="Arial"/>
              <a:buChar char="•"/>
            </a:pPr>
            <a:r>
              <a:rPr lang="en-US" sz="2000" dirty="0" smtClean="0">
                <a:solidFill>
                  <a:srgbClr val="74A510"/>
                </a:solidFill>
              </a:rPr>
              <a:t>Be </a:t>
            </a:r>
            <a:r>
              <a:rPr lang="en-US" sz="2000" dirty="0">
                <a:solidFill>
                  <a:srgbClr val="74A510"/>
                </a:solidFill>
              </a:rPr>
              <a:t>specific as you take inventory of their interests, their knowledge, their sources, their agenda, and their world-view.</a:t>
            </a:r>
          </a:p>
          <a:p>
            <a:pPr marL="342900" indent="-342900">
              <a:buFont typeface="Arial"/>
              <a:buChar char="•"/>
            </a:pPr>
            <a:r>
              <a:rPr lang="en-US" sz="2000" dirty="0" smtClean="0">
                <a:solidFill>
                  <a:srgbClr val="74A510"/>
                </a:solidFill>
              </a:rPr>
              <a:t>Try </a:t>
            </a:r>
            <a:r>
              <a:rPr lang="en-US" sz="2000" dirty="0">
                <a:solidFill>
                  <a:srgbClr val="74A510"/>
                </a:solidFill>
              </a:rPr>
              <a:t>to summarize their argument, or the ideas they contribute to the conversation about your topic</a:t>
            </a:r>
          </a:p>
          <a:p>
            <a:pPr marL="342900" indent="-342900">
              <a:buFont typeface="Arial"/>
              <a:buChar char="•"/>
            </a:pPr>
            <a:r>
              <a:rPr lang="en-US" sz="2000" dirty="0" smtClean="0">
                <a:solidFill>
                  <a:srgbClr val="74A510"/>
                </a:solidFill>
              </a:rPr>
              <a:t>Be </a:t>
            </a:r>
            <a:r>
              <a:rPr lang="en-US" sz="2000" dirty="0">
                <a:solidFill>
                  <a:srgbClr val="74A510"/>
                </a:solidFill>
              </a:rPr>
              <a:t>aware of the language and knowledge the audience favors: what kind of facts do they like, what sort of values do they insist upon, what are their expectations?</a:t>
            </a:r>
          </a:p>
          <a:p>
            <a:pPr marL="342900" indent="-342900">
              <a:buFont typeface="Arial"/>
              <a:buChar char="•"/>
            </a:pPr>
            <a:r>
              <a:rPr lang="en-US" sz="2000" dirty="0" smtClean="0">
                <a:solidFill>
                  <a:srgbClr val="74A510"/>
                </a:solidFill>
              </a:rPr>
              <a:t>Remember </a:t>
            </a:r>
            <a:r>
              <a:rPr lang="en-US" sz="2000" dirty="0">
                <a:solidFill>
                  <a:srgbClr val="74A510"/>
                </a:solidFill>
              </a:rPr>
              <a:t>that your writing moves from a kind of internal focus (where you are writing more to yourself) out to a specific focus on audience (where you are focused on how your writing affects the reader). How is your writing supporting a shared understanding of what you want to communicate?</a:t>
            </a:r>
          </a:p>
        </p:txBody>
      </p:sp>
    </p:spTree>
    <p:extLst>
      <p:ext uri="{BB962C8B-B14F-4D97-AF65-F5344CB8AC3E}">
        <p14:creationId xmlns:p14="http://schemas.microsoft.com/office/powerpoint/2010/main" val="42925467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2487" y="713098"/>
            <a:ext cx="8088388" cy="5632310"/>
          </a:xfrm>
          <a:prstGeom prst="rect">
            <a:avLst/>
          </a:prstGeom>
          <a:noFill/>
        </p:spPr>
        <p:txBody>
          <a:bodyPr wrap="square" rtlCol="0">
            <a:spAutoFit/>
          </a:bodyPr>
          <a:lstStyle/>
          <a:p>
            <a:r>
              <a:rPr lang="en-US" b="1" dirty="0"/>
              <a:t>3</a:t>
            </a:r>
            <a:r>
              <a:rPr lang="en-US" sz="2400" b="1" dirty="0" smtClean="0">
                <a:solidFill>
                  <a:srgbClr val="74A510"/>
                </a:solidFill>
              </a:rPr>
              <a:t>. SITUATION</a:t>
            </a:r>
            <a:r>
              <a:rPr lang="en-US" sz="2400" b="1" dirty="0">
                <a:solidFill>
                  <a:srgbClr val="74A510"/>
                </a:solidFill>
              </a:rPr>
              <a:t>: </a:t>
            </a:r>
            <a:r>
              <a:rPr lang="en-US" sz="2400" dirty="0">
                <a:solidFill>
                  <a:srgbClr val="74A510"/>
                </a:solidFill>
              </a:rPr>
              <a:t>Understanding the situation in which you are producing writing helps you understand the kind of rules you need to follow, or the genre conventions that are most important to your writing. We always write in a specific context, understanding how the writing takes place in a particular context helps you understand what you need to show through your writing. For example, you may write to simply summarize a reading for yourself, or you may write to prove to the teacher that you have read something well; these two scenarios constitute two different writing situations and call for different processes and different products. Thus the context, or situation, of the writing will influence the way you perform the writing.</a:t>
            </a:r>
          </a:p>
        </p:txBody>
      </p:sp>
    </p:spTree>
    <p:extLst>
      <p:ext uri="{BB962C8B-B14F-4D97-AF65-F5344CB8AC3E}">
        <p14:creationId xmlns:p14="http://schemas.microsoft.com/office/powerpoint/2010/main" val="34541299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2487" y="713098"/>
            <a:ext cx="8088388" cy="5632310"/>
          </a:xfrm>
          <a:prstGeom prst="rect">
            <a:avLst/>
          </a:prstGeom>
          <a:noFill/>
        </p:spPr>
        <p:txBody>
          <a:bodyPr wrap="square" rtlCol="0">
            <a:spAutoFit/>
          </a:bodyPr>
          <a:lstStyle/>
          <a:p>
            <a:r>
              <a:rPr lang="en-US" sz="2400" dirty="0">
                <a:solidFill>
                  <a:srgbClr val="74A510"/>
                </a:solidFill>
              </a:rPr>
              <a:t>Here are some questions that will help you analyze the writing situation:</a:t>
            </a:r>
          </a:p>
          <a:p>
            <a:pPr marL="285750" indent="-285750">
              <a:buFont typeface="Arial"/>
              <a:buChar char="•"/>
            </a:pPr>
            <a:r>
              <a:rPr lang="en-US" sz="2400" dirty="0" smtClean="0">
                <a:solidFill>
                  <a:srgbClr val="74A510"/>
                </a:solidFill>
              </a:rPr>
              <a:t>What </a:t>
            </a:r>
            <a:r>
              <a:rPr lang="en-US" sz="2400" dirty="0">
                <a:solidFill>
                  <a:srgbClr val="74A510"/>
                </a:solidFill>
              </a:rPr>
              <a:t>does this writing have to do with my current situation as a writer/student?</a:t>
            </a:r>
          </a:p>
          <a:p>
            <a:pPr marL="285750" indent="-285750">
              <a:buFont typeface="Arial"/>
              <a:buChar char="•"/>
            </a:pPr>
            <a:r>
              <a:rPr lang="en-US" sz="2400" dirty="0" smtClean="0">
                <a:solidFill>
                  <a:srgbClr val="74A510"/>
                </a:solidFill>
              </a:rPr>
              <a:t>How </a:t>
            </a:r>
            <a:r>
              <a:rPr lang="en-US" sz="2400" dirty="0">
                <a:solidFill>
                  <a:srgbClr val="74A510"/>
                </a:solidFill>
              </a:rPr>
              <a:t>does my writing relate to what others have written? </a:t>
            </a:r>
            <a:endParaRPr lang="en-US" sz="2400" dirty="0" smtClean="0">
              <a:solidFill>
                <a:srgbClr val="74A510"/>
              </a:solidFill>
            </a:endParaRPr>
          </a:p>
          <a:p>
            <a:pPr marL="285750" indent="-285750">
              <a:buFont typeface="Arial"/>
              <a:buChar char="•"/>
            </a:pPr>
            <a:r>
              <a:rPr lang="en-US" sz="2400" dirty="0" smtClean="0">
                <a:solidFill>
                  <a:srgbClr val="74A510"/>
                </a:solidFill>
              </a:rPr>
              <a:t>How </a:t>
            </a:r>
            <a:r>
              <a:rPr lang="en-US" sz="2400" dirty="0">
                <a:solidFill>
                  <a:srgbClr val="74A510"/>
                </a:solidFill>
              </a:rPr>
              <a:t>does my writing relate to the curriculum in my class</a:t>
            </a:r>
            <a:r>
              <a:rPr lang="en-US" sz="2400" dirty="0" smtClean="0">
                <a:solidFill>
                  <a:srgbClr val="74A510"/>
                </a:solidFill>
              </a:rPr>
              <a:t>?</a:t>
            </a:r>
          </a:p>
          <a:p>
            <a:pPr marL="285750" indent="-285750">
              <a:buFont typeface="Arial"/>
              <a:buChar char="•"/>
            </a:pPr>
            <a:r>
              <a:rPr lang="en-US" sz="2400" dirty="0" smtClean="0">
                <a:solidFill>
                  <a:srgbClr val="74A510"/>
                </a:solidFill>
              </a:rPr>
              <a:t> How </a:t>
            </a:r>
            <a:r>
              <a:rPr lang="en-US" sz="2400" dirty="0">
                <a:solidFill>
                  <a:srgbClr val="74A510"/>
                </a:solidFill>
              </a:rPr>
              <a:t>does my writing relate to other work in the class</a:t>
            </a:r>
            <a:r>
              <a:rPr lang="en-US" sz="2400" dirty="0" smtClean="0">
                <a:solidFill>
                  <a:srgbClr val="74A510"/>
                </a:solidFill>
              </a:rPr>
              <a:t>?</a:t>
            </a:r>
          </a:p>
          <a:p>
            <a:pPr marL="285750" indent="-285750">
              <a:buFont typeface="Arial"/>
              <a:buChar char="•"/>
            </a:pPr>
            <a:r>
              <a:rPr lang="en-US" sz="2400" dirty="0" smtClean="0">
                <a:solidFill>
                  <a:srgbClr val="74A510"/>
                </a:solidFill>
              </a:rPr>
              <a:t> For </a:t>
            </a:r>
            <a:r>
              <a:rPr lang="en-US" sz="2400" dirty="0">
                <a:solidFill>
                  <a:srgbClr val="74A510"/>
                </a:solidFill>
              </a:rPr>
              <a:t>whom am I writing? </a:t>
            </a:r>
            <a:endParaRPr lang="en-US" sz="2400" dirty="0" smtClean="0">
              <a:solidFill>
                <a:srgbClr val="74A510"/>
              </a:solidFill>
            </a:endParaRPr>
          </a:p>
          <a:p>
            <a:pPr marL="285750" indent="-285750">
              <a:buFont typeface="Arial"/>
              <a:buChar char="•"/>
            </a:pPr>
            <a:r>
              <a:rPr lang="en-US" sz="2400" dirty="0" smtClean="0">
                <a:solidFill>
                  <a:srgbClr val="74A510"/>
                </a:solidFill>
              </a:rPr>
              <a:t>Am </a:t>
            </a:r>
            <a:r>
              <a:rPr lang="en-US" sz="2400" dirty="0">
                <a:solidFill>
                  <a:srgbClr val="74A510"/>
                </a:solidFill>
              </a:rPr>
              <a:t>I supposed to demonstrate anything through this writing</a:t>
            </a:r>
            <a:r>
              <a:rPr lang="en-US" sz="2400" dirty="0" smtClean="0">
                <a:solidFill>
                  <a:srgbClr val="74A510"/>
                </a:solidFill>
              </a:rPr>
              <a:t>?</a:t>
            </a:r>
          </a:p>
          <a:p>
            <a:pPr marL="285750" indent="-285750">
              <a:buFont typeface="Arial"/>
              <a:buChar char="•"/>
            </a:pPr>
            <a:r>
              <a:rPr lang="en-US" sz="2400" dirty="0" smtClean="0">
                <a:solidFill>
                  <a:srgbClr val="74A510"/>
                </a:solidFill>
              </a:rPr>
              <a:t> What </a:t>
            </a:r>
            <a:r>
              <a:rPr lang="en-US" sz="2400" dirty="0">
                <a:solidFill>
                  <a:srgbClr val="74A510"/>
                </a:solidFill>
              </a:rPr>
              <a:t>in this situation has prompted me to choose my topic?</a:t>
            </a:r>
          </a:p>
        </p:txBody>
      </p:sp>
    </p:spTree>
    <p:extLst>
      <p:ext uri="{BB962C8B-B14F-4D97-AF65-F5344CB8AC3E}">
        <p14:creationId xmlns:p14="http://schemas.microsoft.com/office/powerpoint/2010/main" val="24132210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2487" y="713098"/>
            <a:ext cx="8088388" cy="5632310"/>
          </a:xfrm>
          <a:prstGeom prst="rect">
            <a:avLst/>
          </a:prstGeom>
          <a:noFill/>
        </p:spPr>
        <p:txBody>
          <a:bodyPr wrap="square" rtlCol="0">
            <a:spAutoFit/>
          </a:bodyPr>
          <a:lstStyle/>
          <a:p>
            <a:r>
              <a:rPr lang="en-US" sz="2400" dirty="0">
                <a:solidFill>
                  <a:srgbClr val="74A510"/>
                </a:solidFill>
              </a:rPr>
              <a:t>Here are some things to remember about the value of analyzing situation </a:t>
            </a:r>
            <a:endParaRPr lang="en-US" sz="2400" dirty="0" smtClean="0">
              <a:solidFill>
                <a:srgbClr val="74A510"/>
              </a:solidFill>
            </a:endParaRPr>
          </a:p>
          <a:p>
            <a:pPr marL="285750" indent="-285750">
              <a:buFont typeface="Arial"/>
              <a:buChar char="•"/>
            </a:pPr>
            <a:r>
              <a:rPr lang="en-US" sz="2400" dirty="0" smtClean="0">
                <a:solidFill>
                  <a:srgbClr val="74A510"/>
                </a:solidFill>
              </a:rPr>
              <a:t>Understanding </a:t>
            </a:r>
            <a:r>
              <a:rPr lang="en-US" sz="2400" dirty="0">
                <a:solidFill>
                  <a:srgbClr val="74A510"/>
                </a:solidFill>
              </a:rPr>
              <a:t>situation helps you develop a clearer sense of purpose</a:t>
            </a:r>
            <a:r>
              <a:rPr lang="en-US" sz="2400" dirty="0" smtClean="0">
                <a:solidFill>
                  <a:srgbClr val="74A510"/>
                </a:solidFill>
              </a:rPr>
              <a:t>.</a:t>
            </a:r>
          </a:p>
          <a:p>
            <a:pPr marL="285750" indent="-285750">
              <a:buFont typeface="Arial"/>
              <a:buChar char="•"/>
            </a:pPr>
            <a:r>
              <a:rPr lang="en-US" sz="2400" dirty="0" smtClean="0">
                <a:solidFill>
                  <a:srgbClr val="74A510"/>
                </a:solidFill>
              </a:rPr>
              <a:t>Knowing </a:t>
            </a:r>
            <a:r>
              <a:rPr lang="en-US" sz="2400" dirty="0">
                <a:solidFill>
                  <a:srgbClr val="74A510"/>
                </a:solidFill>
              </a:rPr>
              <a:t>the context for your writing helps you develop better ideas for the writing, allowing you to write in relation to some other ideas; it helps with topic selection, with research, with composing, and revision. You need information about the situation of the writing to be able to make key decisions about both the content and the sequence of information you use.</a:t>
            </a:r>
          </a:p>
          <a:p>
            <a:pPr marL="285750" indent="-285750">
              <a:buFont typeface="Arial"/>
              <a:buChar char="•"/>
            </a:pPr>
            <a:r>
              <a:rPr lang="en-US" sz="2400" dirty="0" smtClean="0">
                <a:solidFill>
                  <a:srgbClr val="74A510"/>
                </a:solidFill>
              </a:rPr>
              <a:t>Analyzing </a:t>
            </a:r>
            <a:r>
              <a:rPr lang="en-US" sz="2400" dirty="0">
                <a:solidFill>
                  <a:srgbClr val="74A510"/>
                </a:solidFill>
              </a:rPr>
              <a:t>audience helps you understand the influence situation has on your writing choices.</a:t>
            </a:r>
            <a:endParaRPr lang="en-US" sz="2400" dirty="0" smtClean="0">
              <a:solidFill>
                <a:srgbClr val="74A510"/>
              </a:solidFill>
            </a:endParaRPr>
          </a:p>
          <a:p>
            <a:endParaRPr lang="en-US" sz="2400" dirty="0">
              <a:solidFill>
                <a:srgbClr val="74A510"/>
              </a:solidFill>
            </a:endParaRPr>
          </a:p>
        </p:txBody>
      </p:sp>
    </p:spTree>
    <p:extLst>
      <p:ext uri="{BB962C8B-B14F-4D97-AF65-F5344CB8AC3E}">
        <p14:creationId xmlns:p14="http://schemas.microsoft.com/office/powerpoint/2010/main" val="5827476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2487" y="713098"/>
            <a:ext cx="8088388" cy="6124754"/>
          </a:xfrm>
          <a:prstGeom prst="rect">
            <a:avLst/>
          </a:prstGeom>
          <a:noFill/>
        </p:spPr>
        <p:txBody>
          <a:bodyPr wrap="square" rtlCol="0">
            <a:spAutoFit/>
          </a:bodyPr>
          <a:lstStyle/>
          <a:p>
            <a:r>
              <a:rPr lang="en-US" sz="2800" b="1" dirty="0">
                <a:solidFill>
                  <a:srgbClr val="74A510"/>
                </a:solidFill>
              </a:rPr>
              <a:t>4</a:t>
            </a:r>
            <a:r>
              <a:rPr lang="en-US" sz="2800" b="1" dirty="0" smtClean="0">
                <a:solidFill>
                  <a:srgbClr val="74A510"/>
                </a:solidFill>
              </a:rPr>
              <a:t>. PERSONA</a:t>
            </a:r>
            <a:r>
              <a:rPr lang="en-US" sz="2800" b="1" dirty="0">
                <a:solidFill>
                  <a:srgbClr val="74A510"/>
                </a:solidFill>
              </a:rPr>
              <a:t>/ETHOS: </a:t>
            </a:r>
            <a:r>
              <a:rPr lang="en-US" sz="2800" dirty="0">
                <a:solidFill>
                  <a:srgbClr val="74A510"/>
                </a:solidFill>
              </a:rPr>
              <a:t>This simply refers to the way you are representing yourself in the writing. As people who write, we have lots of ways of presenting ourselves, sometimes as experts on family, sometimes as experts on law, sometimes as someone searching for truth, there are an infinite number of ways we present our identity through writing. Ethos refers to the way you build credibility through your writing. It is about the way people read “YOU” in the writing and learn to trust what you are telling them. Ethos is the way you represent yourself in the writing in order to gain trust from the reader.</a:t>
            </a:r>
          </a:p>
        </p:txBody>
      </p:sp>
    </p:spTree>
    <p:extLst>
      <p:ext uri="{BB962C8B-B14F-4D97-AF65-F5344CB8AC3E}">
        <p14:creationId xmlns:p14="http://schemas.microsoft.com/office/powerpoint/2010/main" val="211694426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2487" y="713098"/>
            <a:ext cx="8088388" cy="3970318"/>
          </a:xfrm>
          <a:prstGeom prst="rect">
            <a:avLst/>
          </a:prstGeom>
          <a:noFill/>
        </p:spPr>
        <p:txBody>
          <a:bodyPr wrap="square" rtlCol="0">
            <a:spAutoFit/>
          </a:bodyPr>
          <a:lstStyle/>
          <a:p>
            <a:r>
              <a:rPr lang="en-US" sz="2800" dirty="0">
                <a:solidFill>
                  <a:srgbClr val="74A510"/>
                </a:solidFill>
              </a:rPr>
              <a:t>Here are some questions to ask about ethos:</a:t>
            </a:r>
          </a:p>
          <a:p>
            <a:pPr marL="342900" indent="-342900">
              <a:buFont typeface="Arial"/>
              <a:buChar char="•"/>
            </a:pPr>
            <a:r>
              <a:rPr lang="en-US" sz="2800" dirty="0" smtClean="0">
                <a:solidFill>
                  <a:srgbClr val="74A510"/>
                </a:solidFill>
              </a:rPr>
              <a:t>What </a:t>
            </a:r>
            <a:r>
              <a:rPr lang="en-US" sz="2800" dirty="0">
                <a:solidFill>
                  <a:srgbClr val="74A510"/>
                </a:solidFill>
              </a:rPr>
              <a:t>impression do I want to make on the reader?</a:t>
            </a:r>
          </a:p>
          <a:p>
            <a:pPr marL="342900" indent="-342900">
              <a:buFont typeface="Arial"/>
              <a:buChar char="•"/>
            </a:pPr>
            <a:r>
              <a:rPr lang="en-US" sz="2800" dirty="0" smtClean="0">
                <a:solidFill>
                  <a:srgbClr val="74A510"/>
                </a:solidFill>
              </a:rPr>
              <a:t>What </a:t>
            </a:r>
            <a:r>
              <a:rPr lang="en-US" sz="2800" dirty="0">
                <a:solidFill>
                  <a:srgbClr val="74A510"/>
                </a:solidFill>
              </a:rPr>
              <a:t>tone of voice do I want to use</a:t>
            </a:r>
            <a:r>
              <a:rPr lang="en-US" sz="2800" dirty="0" smtClean="0">
                <a:solidFill>
                  <a:srgbClr val="74A510"/>
                </a:solidFill>
              </a:rPr>
              <a:t>?</a:t>
            </a:r>
          </a:p>
          <a:p>
            <a:pPr marL="342900" indent="-342900">
              <a:buFont typeface="Arial"/>
              <a:buChar char="•"/>
            </a:pPr>
            <a:r>
              <a:rPr lang="en-US" sz="2800" dirty="0" smtClean="0">
                <a:solidFill>
                  <a:srgbClr val="74A510"/>
                </a:solidFill>
              </a:rPr>
              <a:t>Who </a:t>
            </a:r>
            <a:r>
              <a:rPr lang="en-US" sz="2800" dirty="0">
                <a:solidFill>
                  <a:srgbClr val="74A510"/>
                </a:solidFill>
              </a:rPr>
              <a:t>am I speaking for when I write?</a:t>
            </a:r>
          </a:p>
          <a:p>
            <a:pPr marL="342900" indent="-342900">
              <a:buFont typeface="Arial"/>
              <a:buChar char="•"/>
            </a:pPr>
            <a:r>
              <a:rPr lang="en-US" sz="2800" dirty="0" smtClean="0">
                <a:solidFill>
                  <a:srgbClr val="74A510"/>
                </a:solidFill>
              </a:rPr>
              <a:t>Am </a:t>
            </a:r>
            <a:r>
              <a:rPr lang="en-US" sz="2800" dirty="0">
                <a:solidFill>
                  <a:srgbClr val="74A510"/>
                </a:solidFill>
              </a:rPr>
              <a:t>I part of a larger community when I write?</a:t>
            </a:r>
          </a:p>
          <a:p>
            <a:pPr marL="342900" indent="-342900">
              <a:buFont typeface="Arial"/>
              <a:buChar char="•"/>
            </a:pPr>
            <a:r>
              <a:rPr lang="en-US" sz="2800" dirty="0" smtClean="0">
                <a:solidFill>
                  <a:srgbClr val="74A510"/>
                </a:solidFill>
              </a:rPr>
              <a:t>How </a:t>
            </a:r>
            <a:r>
              <a:rPr lang="en-US" sz="2800" dirty="0">
                <a:solidFill>
                  <a:srgbClr val="74A510"/>
                </a:solidFill>
              </a:rPr>
              <a:t>can I let the reader experience my competence?</a:t>
            </a:r>
          </a:p>
        </p:txBody>
      </p:sp>
    </p:spTree>
    <p:extLst>
      <p:ext uri="{BB962C8B-B14F-4D97-AF65-F5344CB8AC3E}">
        <p14:creationId xmlns:p14="http://schemas.microsoft.com/office/powerpoint/2010/main" val="166226132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051" y="779951"/>
            <a:ext cx="8043824" cy="5262979"/>
          </a:xfrm>
          <a:prstGeom prst="rect">
            <a:avLst/>
          </a:prstGeom>
          <a:noFill/>
        </p:spPr>
        <p:txBody>
          <a:bodyPr wrap="square" rtlCol="0">
            <a:spAutoFit/>
          </a:bodyPr>
          <a:lstStyle/>
          <a:p>
            <a:r>
              <a:rPr lang="en-US" sz="2400" dirty="0">
                <a:solidFill>
                  <a:srgbClr val="74A510"/>
                </a:solidFill>
              </a:rPr>
              <a:t>Here are some things to remember about ethos</a:t>
            </a:r>
          </a:p>
          <a:p>
            <a:pPr marL="285750" indent="-285750">
              <a:buFont typeface="Arial"/>
              <a:buChar char="•"/>
            </a:pPr>
            <a:r>
              <a:rPr lang="en-US" sz="2400" dirty="0" smtClean="0">
                <a:solidFill>
                  <a:srgbClr val="74A510"/>
                </a:solidFill>
              </a:rPr>
              <a:t>Readers </a:t>
            </a:r>
            <a:r>
              <a:rPr lang="en-US" sz="2400" dirty="0">
                <a:solidFill>
                  <a:srgbClr val="74A510"/>
                </a:solidFill>
              </a:rPr>
              <a:t>will pay attention to the language you use in making a judgment about your credibility</a:t>
            </a:r>
          </a:p>
          <a:p>
            <a:pPr marL="285750" indent="-285750">
              <a:buFont typeface="Arial"/>
              <a:buChar char="•"/>
            </a:pPr>
            <a:r>
              <a:rPr lang="en-US" sz="2400" dirty="0" smtClean="0">
                <a:solidFill>
                  <a:srgbClr val="74A510"/>
                </a:solidFill>
              </a:rPr>
              <a:t>Readers </a:t>
            </a:r>
            <a:r>
              <a:rPr lang="en-US" sz="2400" dirty="0">
                <a:solidFill>
                  <a:srgbClr val="74A510"/>
                </a:solidFill>
              </a:rPr>
              <a:t>will notice the kind of examples you use as those examples say something about your level of engagement with the topic, or your expertise, or how much research you have done.</a:t>
            </a:r>
          </a:p>
          <a:p>
            <a:pPr marL="285750" indent="-285750">
              <a:buFont typeface="Arial"/>
              <a:buChar char="•"/>
            </a:pPr>
            <a:r>
              <a:rPr lang="en-US" sz="2400" dirty="0" smtClean="0">
                <a:solidFill>
                  <a:srgbClr val="74A510"/>
                </a:solidFill>
              </a:rPr>
              <a:t>Readers </a:t>
            </a:r>
            <a:r>
              <a:rPr lang="en-US" sz="2400" dirty="0">
                <a:solidFill>
                  <a:srgbClr val="74A510"/>
                </a:solidFill>
              </a:rPr>
              <a:t>will notice how well you explain things. Your ideas find their clearest expression in your explanations. The more developed your explanations about the truth-value of your claims, the more credibility you have with the reader.</a:t>
            </a:r>
          </a:p>
          <a:p>
            <a:pPr marL="285750" indent="-285750">
              <a:buFont typeface="Arial"/>
              <a:buChar char="•"/>
            </a:pPr>
            <a:r>
              <a:rPr lang="en-US" sz="2400" dirty="0" smtClean="0">
                <a:solidFill>
                  <a:srgbClr val="74A510"/>
                </a:solidFill>
              </a:rPr>
              <a:t>Readers </a:t>
            </a:r>
            <a:r>
              <a:rPr lang="en-US" sz="2400" dirty="0">
                <a:solidFill>
                  <a:srgbClr val="74A510"/>
                </a:solidFill>
              </a:rPr>
              <a:t>will detect inaccuracy or lack of engagement with a topic</a:t>
            </a:r>
          </a:p>
        </p:txBody>
      </p:sp>
    </p:spTree>
    <p:extLst>
      <p:ext uri="{BB962C8B-B14F-4D97-AF65-F5344CB8AC3E}">
        <p14:creationId xmlns:p14="http://schemas.microsoft.com/office/powerpoint/2010/main" val="350288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167" y="762000"/>
            <a:ext cx="7492999" cy="5070629"/>
          </a:xfrm>
        </p:spPr>
        <p:txBody>
          <a:bodyPr>
            <a:normAutofit/>
          </a:bodyPr>
          <a:lstStyle/>
          <a:p>
            <a:r>
              <a:rPr lang="en-US" dirty="0"/>
              <a:t>Work in this module provides guidance and support as you investigate not just your own </a:t>
            </a:r>
            <a:r>
              <a:rPr lang="en-US" i="1" dirty="0"/>
              <a:t>hopes </a:t>
            </a:r>
            <a:r>
              <a:rPr lang="en-US" dirty="0"/>
              <a:t>for the next few years, but also the </a:t>
            </a:r>
            <a:r>
              <a:rPr lang="en-US" i="1" dirty="0"/>
              <a:t>requirements </a:t>
            </a:r>
            <a:r>
              <a:rPr lang="en-US" dirty="0"/>
              <a:t>schools and workplaces will make on you as you enter the next stage of your life.</a:t>
            </a:r>
          </a:p>
        </p:txBody>
      </p:sp>
    </p:spTree>
    <p:extLst>
      <p:ext uri="{BB962C8B-B14F-4D97-AF65-F5344CB8AC3E}">
        <p14:creationId xmlns:p14="http://schemas.microsoft.com/office/powerpoint/2010/main" val="411734481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3564" y="646245"/>
            <a:ext cx="5944436" cy="3785652"/>
          </a:xfrm>
          <a:prstGeom prst="rect">
            <a:avLst/>
          </a:prstGeom>
        </p:spPr>
        <p:txBody>
          <a:bodyPr wrap="square">
            <a:spAutoFit/>
          </a:bodyPr>
          <a:lstStyle/>
          <a:p>
            <a:r>
              <a:rPr lang="en-US" sz="2400" b="1" dirty="0">
                <a:solidFill>
                  <a:srgbClr val="74A510"/>
                </a:solidFill>
              </a:rPr>
              <a:t>5</a:t>
            </a:r>
            <a:r>
              <a:rPr lang="en-US" sz="2400" b="1" dirty="0" smtClean="0">
                <a:solidFill>
                  <a:srgbClr val="74A510"/>
                </a:solidFill>
              </a:rPr>
              <a:t>. MESSAGE</a:t>
            </a:r>
            <a:r>
              <a:rPr lang="en-US" sz="2400" b="1" dirty="0">
                <a:solidFill>
                  <a:srgbClr val="74A510"/>
                </a:solidFill>
              </a:rPr>
              <a:t>: </a:t>
            </a:r>
            <a:r>
              <a:rPr lang="en-US" sz="2400" dirty="0">
                <a:solidFill>
                  <a:srgbClr val="74A510"/>
                </a:solidFill>
              </a:rPr>
              <a:t>In its most elemental form, message is made of the thing you want to say about a particular topic, event, or idea. It is the controlling idea of the essay. Message is the product of your thinking about purpose and audience: it is what you want to say to the reader, or the point you want to get across. It is you’re most dominant claim.</a:t>
            </a:r>
          </a:p>
        </p:txBody>
      </p:sp>
    </p:spTree>
    <p:extLst>
      <p:ext uri="{BB962C8B-B14F-4D97-AF65-F5344CB8AC3E}">
        <p14:creationId xmlns:p14="http://schemas.microsoft.com/office/powerpoint/2010/main" val="136083894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051" y="579392"/>
            <a:ext cx="6300949" cy="5632310"/>
          </a:xfrm>
          <a:prstGeom prst="rect">
            <a:avLst/>
          </a:prstGeom>
        </p:spPr>
        <p:txBody>
          <a:bodyPr wrap="square">
            <a:spAutoFit/>
          </a:bodyPr>
          <a:lstStyle/>
          <a:p>
            <a:r>
              <a:rPr lang="en-US" sz="2400" dirty="0">
                <a:solidFill>
                  <a:srgbClr val="74A510"/>
                </a:solidFill>
              </a:rPr>
              <a:t>Here are some questions to ask about message:</a:t>
            </a:r>
          </a:p>
          <a:p>
            <a:pPr marL="285750" indent="-285750">
              <a:buFont typeface="Arial"/>
              <a:buChar char="•"/>
            </a:pPr>
            <a:r>
              <a:rPr lang="en-US" sz="2400" dirty="0" smtClean="0">
                <a:solidFill>
                  <a:srgbClr val="74A510"/>
                </a:solidFill>
              </a:rPr>
              <a:t>Can </a:t>
            </a:r>
            <a:r>
              <a:rPr lang="en-US" sz="2400" dirty="0">
                <a:solidFill>
                  <a:srgbClr val="74A510"/>
                </a:solidFill>
              </a:rPr>
              <a:t>I summarize the main point of my essay in a short paragraph?</a:t>
            </a:r>
          </a:p>
          <a:p>
            <a:pPr marL="285750" indent="-285750">
              <a:buFont typeface="Arial"/>
              <a:buChar char="•"/>
            </a:pPr>
            <a:r>
              <a:rPr lang="en-US" sz="2400" dirty="0" smtClean="0">
                <a:solidFill>
                  <a:srgbClr val="74A510"/>
                </a:solidFill>
              </a:rPr>
              <a:t>Does </a:t>
            </a:r>
            <a:r>
              <a:rPr lang="en-US" sz="2400" dirty="0">
                <a:solidFill>
                  <a:srgbClr val="74A510"/>
                </a:solidFill>
              </a:rPr>
              <a:t>my message support the purpose of my writing?</a:t>
            </a:r>
          </a:p>
          <a:p>
            <a:pPr marL="285750" indent="-285750">
              <a:buFont typeface="Arial"/>
              <a:buChar char="•"/>
            </a:pPr>
            <a:r>
              <a:rPr lang="en-US" sz="2400" dirty="0" smtClean="0">
                <a:solidFill>
                  <a:srgbClr val="74A510"/>
                </a:solidFill>
              </a:rPr>
              <a:t>Does </a:t>
            </a:r>
            <a:r>
              <a:rPr lang="en-US" sz="2400" dirty="0">
                <a:solidFill>
                  <a:srgbClr val="74A510"/>
                </a:solidFill>
              </a:rPr>
              <a:t>all the evidence and explanation I use in my writing relate to my message?</a:t>
            </a:r>
          </a:p>
          <a:p>
            <a:pPr marL="285750" indent="-285750">
              <a:buFont typeface="Arial"/>
              <a:buChar char="•"/>
            </a:pPr>
            <a:r>
              <a:rPr lang="en-US" sz="2400" dirty="0" smtClean="0">
                <a:solidFill>
                  <a:srgbClr val="74A510"/>
                </a:solidFill>
              </a:rPr>
              <a:t>Does </a:t>
            </a:r>
            <a:r>
              <a:rPr lang="en-US" sz="2400" dirty="0">
                <a:solidFill>
                  <a:srgbClr val="74A510"/>
                </a:solidFill>
              </a:rPr>
              <a:t>the audience need to hear my message</a:t>
            </a:r>
            <a:r>
              <a:rPr lang="en-US" sz="2400" dirty="0" smtClean="0">
                <a:solidFill>
                  <a:srgbClr val="74A510"/>
                </a:solidFill>
              </a:rPr>
              <a:t>?</a:t>
            </a:r>
          </a:p>
          <a:p>
            <a:pPr marL="285750" indent="-285750">
              <a:buFont typeface="Arial"/>
              <a:buChar char="•"/>
            </a:pPr>
            <a:r>
              <a:rPr lang="en-US" sz="2400" dirty="0" smtClean="0">
                <a:solidFill>
                  <a:srgbClr val="74A510"/>
                </a:solidFill>
              </a:rPr>
              <a:t> Is </a:t>
            </a:r>
            <a:r>
              <a:rPr lang="en-US" sz="2400" dirty="0">
                <a:solidFill>
                  <a:srgbClr val="74A510"/>
                </a:solidFill>
              </a:rPr>
              <a:t>my message meaningful? </a:t>
            </a:r>
            <a:endParaRPr lang="en-US" sz="2400" dirty="0" smtClean="0">
              <a:solidFill>
                <a:srgbClr val="74A510"/>
              </a:solidFill>
            </a:endParaRPr>
          </a:p>
          <a:p>
            <a:pPr marL="285750" indent="-285750">
              <a:buFont typeface="Arial"/>
              <a:buChar char="•"/>
            </a:pPr>
            <a:r>
              <a:rPr lang="en-US" sz="2400" dirty="0" smtClean="0">
                <a:solidFill>
                  <a:srgbClr val="74A510"/>
                </a:solidFill>
              </a:rPr>
              <a:t>Is </a:t>
            </a:r>
            <a:r>
              <a:rPr lang="en-US" sz="2400" dirty="0">
                <a:solidFill>
                  <a:srgbClr val="74A510"/>
                </a:solidFill>
              </a:rPr>
              <a:t>my message self-evident</a:t>
            </a:r>
            <a:r>
              <a:rPr lang="en-US" sz="2400" dirty="0" smtClean="0">
                <a:solidFill>
                  <a:srgbClr val="74A510"/>
                </a:solidFill>
              </a:rPr>
              <a:t>?</a:t>
            </a:r>
          </a:p>
          <a:p>
            <a:pPr marL="285750" indent="-285750">
              <a:buFont typeface="Arial"/>
              <a:buChar char="•"/>
            </a:pPr>
            <a:r>
              <a:rPr lang="en-US" sz="2400" dirty="0" smtClean="0">
                <a:solidFill>
                  <a:srgbClr val="74A510"/>
                </a:solidFill>
              </a:rPr>
              <a:t> What </a:t>
            </a:r>
            <a:r>
              <a:rPr lang="en-US" sz="2400" dirty="0">
                <a:solidFill>
                  <a:srgbClr val="74A510"/>
                </a:solidFill>
              </a:rPr>
              <a:t>happens when I apply the “So what?” question to my writing?</a:t>
            </a:r>
          </a:p>
        </p:txBody>
      </p:sp>
    </p:spTree>
    <p:extLst>
      <p:ext uri="{BB962C8B-B14F-4D97-AF65-F5344CB8AC3E}">
        <p14:creationId xmlns:p14="http://schemas.microsoft.com/office/powerpoint/2010/main" val="133726102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051" y="579392"/>
            <a:ext cx="8110669" cy="5632310"/>
          </a:xfrm>
          <a:prstGeom prst="rect">
            <a:avLst/>
          </a:prstGeom>
        </p:spPr>
        <p:txBody>
          <a:bodyPr wrap="square">
            <a:spAutoFit/>
          </a:bodyPr>
          <a:lstStyle/>
          <a:p>
            <a:r>
              <a:rPr lang="en-US" sz="2400" dirty="0">
                <a:solidFill>
                  <a:srgbClr val="74A510"/>
                </a:solidFill>
              </a:rPr>
              <a:t>Here are some things to remember about message</a:t>
            </a:r>
          </a:p>
          <a:p>
            <a:pPr marL="285750" indent="-285750">
              <a:buFont typeface="Arial"/>
              <a:buChar char="•"/>
            </a:pPr>
            <a:r>
              <a:rPr lang="en-US" sz="2400" dirty="0" smtClean="0">
                <a:solidFill>
                  <a:srgbClr val="74A510"/>
                </a:solidFill>
              </a:rPr>
              <a:t>Remember </a:t>
            </a:r>
            <a:r>
              <a:rPr lang="en-US" sz="2400" dirty="0">
                <a:solidFill>
                  <a:srgbClr val="74A510"/>
                </a:solidFill>
              </a:rPr>
              <a:t>to ask the age-old question about your writing: SO WHAT? </a:t>
            </a:r>
            <a:endParaRPr lang="en-US" sz="2400" dirty="0" smtClean="0">
              <a:solidFill>
                <a:srgbClr val="74A510"/>
              </a:solidFill>
            </a:endParaRPr>
          </a:p>
          <a:p>
            <a:pPr marL="285750" indent="-285750">
              <a:buFont typeface="Arial"/>
              <a:buChar char="•"/>
            </a:pPr>
            <a:r>
              <a:rPr lang="en-US" sz="2400" dirty="0" smtClean="0">
                <a:solidFill>
                  <a:srgbClr val="74A510"/>
                </a:solidFill>
              </a:rPr>
              <a:t>Message </a:t>
            </a:r>
            <a:r>
              <a:rPr lang="en-US" sz="2400" dirty="0">
                <a:solidFill>
                  <a:srgbClr val="74A510"/>
                </a:solidFill>
              </a:rPr>
              <a:t>is often not discovered until after you have done quite a bit of</a:t>
            </a:r>
          </a:p>
          <a:p>
            <a:r>
              <a:rPr lang="en-US" sz="2400" dirty="0" smtClean="0">
                <a:solidFill>
                  <a:srgbClr val="74A510"/>
                </a:solidFill>
              </a:rPr>
              <a:t>Writing</a:t>
            </a:r>
            <a:endParaRPr lang="en-US" sz="2400" dirty="0">
              <a:solidFill>
                <a:srgbClr val="74A510"/>
              </a:solidFill>
            </a:endParaRPr>
          </a:p>
          <a:p>
            <a:pPr marL="285750" indent="-285750">
              <a:buFont typeface="Arial"/>
              <a:buChar char="•"/>
            </a:pPr>
            <a:r>
              <a:rPr lang="en-US" sz="2400" dirty="0" smtClean="0">
                <a:solidFill>
                  <a:srgbClr val="74A510"/>
                </a:solidFill>
              </a:rPr>
              <a:t>Another </a:t>
            </a:r>
            <a:r>
              <a:rPr lang="en-US" sz="2400" dirty="0">
                <a:solidFill>
                  <a:srgbClr val="74A510"/>
                </a:solidFill>
              </a:rPr>
              <a:t>way to think of message is as the largest claim of the writing.</a:t>
            </a:r>
          </a:p>
          <a:p>
            <a:pPr marL="285750" indent="-285750">
              <a:buFont typeface="Arial"/>
              <a:buChar char="•"/>
            </a:pPr>
            <a:r>
              <a:rPr lang="en-US" sz="2400" dirty="0" smtClean="0">
                <a:solidFill>
                  <a:srgbClr val="74A510"/>
                </a:solidFill>
              </a:rPr>
              <a:t>Remember </a:t>
            </a:r>
            <a:r>
              <a:rPr lang="en-US" sz="2400" dirty="0">
                <a:solidFill>
                  <a:srgbClr val="74A510"/>
                </a:solidFill>
              </a:rPr>
              <a:t>that we pass along a lot of messages in our writing, but in academic writing, one message seems to prevail as the most important message.</a:t>
            </a:r>
          </a:p>
          <a:p>
            <a:r>
              <a:rPr lang="en-US" sz="2400" dirty="0">
                <a:solidFill>
                  <a:srgbClr val="74A510"/>
                </a:solidFill>
              </a:rPr>
              <a:t>Now that you have considered the “rhetorical framework” for your writing, develop a set of instructions for yourself about how you will use this information in your first draft.</a:t>
            </a:r>
          </a:p>
        </p:txBody>
      </p:sp>
    </p:spTree>
    <p:extLst>
      <p:ext uri="{BB962C8B-B14F-4D97-AF65-F5344CB8AC3E}">
        <p14:creationId xmlns:p14="http://schemas.microsoft.com/office/powerpoint/2010/main" val="162425742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3897" y="713098"/>
            <a:ext cx="7330797" cy="4401205"/>
          </a:xfrm>
          <a:prstGeom prst="rect">
            <a:avLst/>
          </a:prstGeom>
          <a:noFill/>
        </p:spPr>
        <p:txBody>
          <a:bodyPr wrap="square" rtlCol="0">
            <a:spAutoFit/>
          </a:bodyPr>
          <a:lstStyle/>
          <a:p>
            <a:r>
              <a:rPr lang="en-US" sz="2800" dirty="0" smtClean="0">
                <a:solidFill>
                  <a:srgbClr val="74A510"/>
                </a:solidFill>
              </a:rPr>
              <a:t>Writing Rhetorically</a:t>
            </a:r>
          </a:p>
          <a:p>
            <a:r>
              <a:rPr lang="en-US" sz="2800" dirty="0" smtClean="0">
                <a:solidFill>
                  <a:srgbClr val="74A510"/>
                </a:solidFill>
              </a:rPr>
              <a:t>Entering the Conversation</a:t>
            </a:r>
            <a:endParaRPr lang="en-US" sz="2800" dirty="0">
              <a:solidFill>
                <a:srgbClr val="74A510"/>
              </a:solidFill>
            </a:endParaRPr>
          </a:p>
          <a:p>
            <a:r>
              <a:rPr lang="en-US" sz="2800" dirty="0" smtClean="0">
                <a:solidFill>
                  <a:srgbClr val="74A510"/>
                </a:solidFill>
              </a:rPr>
              <a:t>Activity 24</a:t>
            </a:r>
          </a:p>
          <a:p>
            <a:r>
              <a:rPr lang="en-US" sz="2800" dirty="0" smtClean="0">
                <a:solidFill>
                  <a:srgbClr val="74A510"/>
                </a:solidFill>
              </a:rPr>
              <a:t>Composing a Draft</a:t>
            </a:r>
          </a:p>
          <a:p>
            <a:r>
              <a:rPr lang="en-US" sz="2800" b="1" dirty="0">
                <a:solidFill>
                  <a:srgbClr val="74A510"/>
                </a:solidFill>
              </a:rPr>
              <a:t>Today you will write a first draft. You have two choices for how to proceed, but you have one responsibility—YOU MUST BRING A FIRST DRAFT OF YOUR WRITING TO CLASS TOMORROW</a:t>
            </a:r>
            <a:endParaRPr lang="en-US" sz="2800" dirty="0" smtClean="0">
              <a:solidFill>
                <a:srgbClr val="74A510"/>
              </a:solidFill>
            </a:endParaRPr>
          </a:p>
          <a:p>
            <a:endParaRPr lang="en-US" sz="2800" dirty="0">
              <a:solidFill>
                <a:srgbClr val="74A510"/>
              </a:solidFill>
            </a:endParaRPr>
          </a:p>
        </p:txBody>
      </p:sp>
    </p:spTree>
    <p:extLst>
      <p:ext uri="{BB962C8B-B14F-4D97-AF65-F5344CB8AC3E}">
        <p14:creationId xmlns:p14="http://schemas.microsoft.com/office/powerpoint/2010/main" val="41276301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4182" y="831273"/>
            <a:ext cx="8081818" cy="5632310"/>
          </a:xfrm>
          <a:prstGeom prst="rect">
            <a:avLst/>
          </a:prstGeom>
          <a:noFill/>
        </p:spPr>
        <p:txBody>
          <a:bodyPr wrap="square" rtlCol="0">
            <a:spAutoFit/>
          </a:bodyPr>
          <a:lstStyle/>
          <a:p>
            <a:r>
              <a:rPr lang="en-US" sz="2400" b="1" dirty="0">
                <a:solidFill>
                  <a:srgbClr val="74A510"/>
                </a:solidFill>
              </a:rPr>
              <a:t>Option 1</a:t>
            </a:r>
            <a:r>
              <a:rPr lang="en-US" sz="2400" dirty="0">
                <a:solidFill>
                  <a:srgbClr val="74A510"/>
                </a:solidFill>
              </a:rPr>
              <a:t>: Just start writing. In this option, your plan is to just write and then figure out, once you have written, what your structure and organization is going to look like. Writers who take this route should feel like they are ready to write, which means you have done plenty of thinking and have a good sense of how you want your letter/essay to develop. Writers who take this route should be able to describe their paper to another person, telling them what the paper is going to say and what it is going to do to the reader. After you have completed your draft, you should be able to fill out the organizational planning chart we are using to identify what you want to write about in each section of your paper and what effect you want that section to have on the reader.</a:t>
            </a:r>
          </a:p>
        </p:txBody>
      </p:sp>
    </p:spTree>
    <p:extLst>
      <p:ext uri="{BB962C8B-B14F-4D97-AF65-F5344CB8AC3E}">
        <p14:creationId xmlns:p14="http://schemas.microsoft.com/office/powerpoint/2010/main" val="24608288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334" y="802235"/>
            <a:ext cx="8132951" cy="5262979"/>
          </a:xfrm>
          <a:prstGeom prst="rect">
            <a:avLst/>
          </a:prstGeom>
          <a:noFill/>
        </p:spPr>
        <p:txBody>
          <a:bodyPr wrap="square" rtlCol="0">
            <a:spAutoFit/>
          </a:bodyPr>
          <a:lstStyle/>
          <a:p>
            <a:r>
              <a:rPr lang="en-US" sz="2400" b="1" dirty="0">
                <a:solidFill>
                  <a:srgbClr val="74A510"/>
                </a:solidFill>
              </a:rPr>
              <a:t>Option 2: </a:t>
            </a:r>
            <a:r>
              <a:rPr lang="en-US" sz="2400" dirty="0">
                <a:solidFill>
                  <a:srgbClr val="74A510"/>
                </a:solidFill>
              </a:rPr>
              <a:t>In this option you take a little time, maybe 20 minutes, to sketch out your paper using the planning chart provided below. This option is good for writers who have a sense of what they want to say, but may need a little rehearsal for their paper by getting some ideas down on paper before they begin composing. Using the chart below, think about the different sections of your paper and write to yourself about what each section is going to say, and what effect you want each section to have on your reader. Filling out this chart should help you reach a point where you can describe what you think your paper is going to say after you have completed your first draft.</a:t>
            </a:r>
          </a:p>
        </p:txBody>
      </p:sp>
    </p:spTree>
    <p:extLst>
      <p:ext uri="{BB962C8B-B14F-4D97-AF65-F5344CB8AC3E}">
        <p14:creationId xmlns:p14="http://schemas.microsoft.com/office/powerpoint/2010/main" val="293250370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Chart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3638865"/>
              </p:ext>
            </p:extLst>
          </p:nvPr>
        </p:nvGraphicFramePr>
        <p:xfrm>
          <a:off x="1042988" y="2324100"/>
          <a:ext cx="6777038" cy="3479800"/>
        </p:xfrm>
        <a:graphic>
          <a:graphicData uri="http://schemas.openxmlformats.org/drawingml/2006/table">
            <a:tbl>
              <a:tblPr>
                <a:tableStyleId>{5C22544A-7EE6-4342-B048-85BDC9FD1C3A}</a:tableStyleId>
              </a:tblPr>
              <a:tblGrid>
                <a:gridCol w="3388519"/>
                <a:gridCol w="3388519"/>
              </a:tblGrid>
              <a:tr h="370840">
                <a:tc>
                  <a:txBody>
                    <a:bodyPr/>
                    <a:lstStyle/>
                    <a:p>
                      <a:r>
                        <a:rPr lang="en-US" sz="2400" dirty="0" smtClean="0"/>
                        <a:t>What I will write about in this section…</a:t>
                      </a:r>
                      <a:endParaRPr lang="en-US" sz="2400" dirty="0"/>
                    </a:p>
                  </a:txBody>
                  <a:tcPr/>
                </a:tc>
                <a:tc>
                  <a:txBody>
                    <a:bodyPr/>
                    <a:lstStyle/>
                    <a:p>
                      <a:r>
                        <a:rPr lang="en-US" sz="2400" dirty="0" smtClean="0"/>
                        <a:t>The effect this section will have on the reader…</a:t>
                      </a:r>
                    </a:p>
                    <a:p>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What I will write about in this section…</a:t>
                      </a:r>
                    </a:p>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The effect this section will have on the reader…</a:t>
                      </a:r>
                    </a:p>
                    <a:p>
                      <a:endParaRPr lang="en-US" sz="2400" dirty="0"/>
                    </a:p>
                  </a:txBody>
                  <a:tcPr/>
                </a:tc>
              </a:tr>
              <a:tr h="370840">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7759638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48515484"/>
              </p:ext>
            </p:extLst>
          </p:nvPr>
        </p:nvGraphicFramePr>
        <p:xfrm>
          <a:off x="1042988" y="2324100"/>
          <a:ext cx="6777038" cy="3479800"/>
        </p:xfrm>
        <a:graphic>
          <a:graphicData uri="http://schemas.openxmlformats.org/drawingml/2006/table">
            <a:tbl>
              <a:tblPr>
                <a:tableStyleId>{5C22544A-7EE6-4342-B048-85BDC9FD1C3A}</a:tableStyleId>
              </a:tblPr>
              <a:tblGrid>
                <a:gridCol w="3388519"/>
                <a:gridCol w="3388519"/>
              </a:tblGrid>
              <a:tr h="370840">
                <a:tc>
                  <a:txBody>
                    <a:bodyPr/>
                    <a:lstStyle/>
                    <a:p>
                      <a:r>
                        <a:rPr lang="en-US" sz="2400" dirty="0" smtClean="0"/>
                        <a:t>What I will write about in this section…</a:t>
                      </a:r>
                      <a:endParaRPr lang="en-US" sz="2400" dirty="0"/>
                    </a:p>
                  </a:txBody>
                  <a:tcPr/>
                </a:tc>
                <a:tc>
                  <a:txBody>
                    <a:bodyPr/>
                    <a:lstStyle/>
                    <a:p>
                      <a:r>
                        <a:rPr lang="en-US" sz="2400" dirty="0" smtClean="0"/>
                        <a:t>The effect this section will have on the reader…</a:t>
                      </a:r>
                    </a:p>
                    <a:p>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What I will write about in this section…</a:t>
                      </a:r>
                    </a:p>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The effect this section will have on the reader…</a:t>
                      </a:r>
                    </a:p>
                    <a:p>
                      <a:endParaRPr lang="en-US" sz="2400" dirty="0"/>
                    </a:p>
                  </a:txBody>
                  <a:tcPr/>
                </a:tc>
              </a:tr>
              <a:tr h="370840">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9733412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51402562"/>
              </p:ext>
            </p:extLst>
          </p:nvPr>
        </p:nvGraphicFramePr>
        <p:xfrm>
          <a:off x="1042988" y="2324100"/>
          <a:ext cx="6777038" cy="3479800"/>
        </p:xfrm>
        <a:graphic>
          <a:graphicData uri="http://schemas.openxmlformats.org/drawingml/2006/table">
            <a:tbl>
              <a:tblPr>
                <a:tableStyleId>{5C22544A-7EE6-4342-B048-85BDC9FD1C3A}</a:tableStyleId>
              </a:tblPr>
              <a:tblGrid>
                <a:gridCol w="3388519"/>
                <a:gridCol w="3388519"/>
              </a:tblGrid>
              <a:tr h="370840">
                <a:tc>
                  <a:txBody>
                    <a:bodyPr/>
                    <a:lstStyle/>
                    <a:p>
                      <a:r>
                        <a:rPr lang="en-US" sz="2400" dirty="0" smtClean="0"/>
                        <a:t>What I will write about in this section…</a:t>
                      </a:r>
                      <a:endParaRPr lang="en-US" sz="2400" dirty="0"/>
                    </a:p>
                  </a:txBody>
                  <a:tcPr/>
                </a:tc>
                <a:tc>
                  <a:txBody>
                    <a:bodyPr/>
                    <a:lstStyle/>
                    <a:p>
                      <a:r>
                        <a:rPr lang="en-US" sz="2400" dirty="0" smtClean="0"/>
                        <a:t>The effect this section will have on the reader…</a:t>
                      </a:r>
                    </a:p>
                    <a:p>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What I will write about in this section…</a:t>
                      </a:r>
                    </a:p>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The effect this section will have on the reader…</a:t>
                      </a:r>
                    </a:p>
                    <a:p>
                      <a:endParaRPr lang="en-US" sz="2400" dirty="0"/>
                    </a:p>
                  </a:txBody>
                  <a:tcPr/>
                </a:tc>
              </a:tr>
              <a:tr h="370840">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6150837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Activity 25</a:t>
            </a:r>
            <a:br>
              <a:rPr lang="en-US" dirty="0" smtClean="0"/>
            </a:br>
            <a:r>
              <a:rPr lang="en-US" dirty="0" smtClean="0"/>
              <a:t>Considering Structure: Read-Around Activity</a:t>
            </a:r>
            <a:endParaRPr lang="en-US" dirty="0"/>
          </a:p>
        </p:txBody>
      </p:sp>
      <p:sp>
        <p:nvSpPr>
          <p:cNvPr id="4" name="TextBox 3"/>
          <p:cNvSpPr txBox="1"/>
          <p:nvPr/>
        </p:nvSpPr>
        <p:spPr>
          <a:xfrm>
            <a:off x="779871" y="2339854"/>
            <a:ext cx="7754157" cy="3693319"/>
          </a:xfrm>
          <a:prstGeom prst="rect">
            <a:avLst/>
          </a:prstGeom>
          <a:noFill/>
        </p:spPr>
        <p:txBody>
          <a:bodyPr wrap="square" rtlCol="0">
            <a:spAutoFit/>
          </a:bodyPr>
          <a:lstStyle/>
          <a:p>
            <a:r>
              <a:rPr lang="en-US" dirty="0"/>
              <a:t>In today’s class, we are going to do a read-around. A read-around is an activity where we read, very quickly, each essay in the class. If we don’t read all the essays, that is okay, but we will run at least four cycles of reads in order to get a good sense of what our writing looks like. After we have finished our reading, we will develop a list of the best qualities we saw in the writing, identifying what we are doing well. Then we will make a list of things we need to work on, and perhaps provide some advice about what to do to improve our writing.</a:t>
            </a:r>
          </a:p>
          <a:p>
            <a:r>
              <a:rPr lang="en-US" dirty="0"/>
              <a:t>As you read papers, give some attention to the effectiveness of </a:t>
            </a:r>
            <a:r>
              <a:rPr lang="en-US" i="1" dirty="0"/>
              <a:t>beginnings</a:t>
            </a:r>
            <a:r>
              <a:rPr lang="en-US" dirty="0"/>
              <a:t>, </a:t>
            </a:r>
            <a:r>
              <a:rPr lang="en-US" i="1" dirty="0"/>
              <a:t>middles</a:t>
            </a:r>
            <a:r>
              <a:rPr lang="en-US" dirty="0"/>
              <a:t>, and </a:t>
            </a:r>
            <a:r>
              <a:rPr lang="en-US" i="1" dirty="0"/>
              <a:t>ends </a:t>
            </a:r>
            <a:r>
              <a:rPr lang="en-US" dirty="0"/>
              <a:t>of the paper. Making observations about how these sections of your writing are working may lead to more specific advice about improving your writing.</a:t>
            </a:r>
          </a:p>
        </p:txBody>
      </p:sp>
    </p:spTree>
    <p:extLst>
      <p:ext uri="{BB962C8B-B14F-4D97-AF65-F5344CB8AC3E}">
        <p14:creationId xmlns:p14="http://schemas.microsoft.com/office/powerpoint/2010/main" val="2965590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215</TotalTime>
  <Words>7033</Words>
  <Application>Microsoft Office PowerPoint</Application>
  <PresentationFormat>On-screen Show (4:3)</PresentationFormat>
  <Paragraphs>420</Paragraphs>
  <Slides>107</Slides>
  <Notes>0</Notes>
  <HiddenSlides>0</HiddenSlides>
  <MMClips>0</MMClips>
  <ScaleCrop>false</ScaleCrop>
  <HeadingPairs>
    <vt:vector size="4" baseType="variant">
      <vt:variant>
        <vt:lpstr>Theme</vt:lpstr>
      </vt:variant>
      <vt:variant>
        <vt:i4>1</vt:i4>
      </vt:variant>
      <vt:variant>
        <vt:lpstr>Slide Titles</vt:lpstr>
      </vt:variant>
      <vt:variant>
        <vt:i4>107</vt:i4>
      </vt:variant>
    </vt:vector>
  </HeadingPairs>
  <TitlesOfParts>
    <vt:vector size="108" baseType="lpstr">
      <vt:lpstr>Austin</vt:lpstr>
      <vt:lpstr>What’s Next? Thinking About Life After High School.</vt:lpstr>
      <vt:lpstr>What’s Next? Thinking About Life After High School Developed by Richard T. Hansen</vt:lpstr>
      <vt:lpstr>Reading Rhetorically Prereading Activity 1</vt:lpstr>
      <vt:lpstr>PowerPoint Presentation</vt:lpstr>
      <vt:lpstr>PowerPoint Presentation</vt:lpstr>
      <vt:lpstr>PowerPoint Presentation</vt:lpstr>
      <vt:lpstr>PowerPoint Presentation</vt:lpstr>
      <vt:lpstr>PowerPoint Presentation</vt:lpstr>
      <vt:lpstr>PowerPoint Presentation</vt:lpstr>
      <vt:lpstr>Time to begin Rhetorical Grammar for Expository Reading and Writing</vt:lpstr>
      <vt:lpstr>Activity 2 Activating Prior Knowledge</vt:lpstr>
      <vt:lpstr>PowerPoint Presentation</vt:lpstr>
      <vt:lpstr>PowerPoint Presentation</vt:lpstr>
      <vt:lpstr>Activity 3 Exploring Key Concepts</vt:lpstr>
      <vt:lpstr>PowerPoint Presentation</vt:lpstr>
      <vt:lpstr>PowerPoint Presentation</vt:lpstr>
      <vt:lpstr>PowerPoint Presentation</vt:lpstr>
      <vt:lpstr>PowerPoint Presentation</vt:lpstr>
      <vt:lpstr>PowerPoint Presentation</vt:lpstr>
      <vt:lpstr>Activity 4 Making Predictions and Asking Questions</vt:lpstr>
      <vt:lpstr>PowerPoint Presentation</vt:lpstr>
      <vt:lpstr>PowerPoint Presentation</vt:lpstr>
      <vt:lpstr>Activity 5 Understanding Key Vocabulary</vt:lpstr>
      <vt:lpstr>PowerPoint Presentation</vt:lpstr>
      <vt:lpstr>PowerPoint Presentation</vt:lpstr>
      <vt:lpstr>Text-“Want to Succeed in College? Learn to Fail” Prereading</vt:lpstr>
      <vt:lpstr>Activity 6 Surveying the Text</vt:lpstr>
      <vt:lpstr>Reading Activity 7: Reading With the Grain</vt:lpstr>
      <vt:lpstr>PowerPoint Presentation</vt:lpstr>
      <vt:lpstr>PowerPoint Presentation</vt:lpstr>
      <vt:lpstr>PowerPoint Presentation</vt:lpstr>
      <vt:lpstr>Post reading Activity 8 Responding to Perez</vt:lpstr>
      <vt:lpstr>PowerPoint Presentation</vt:lpstr>
      <vt:lpstr>Text: Hidden Intellectualism  Prereading Activity 9    </vt:lpstr>
      <vt:lpstr>PowerPoint Presentation</vt:lpstr>
      <vt:lpstr>Activity 10 Understanding Key Vocabulary</vt:lpstr>
      <vt:lpstr>Understanding␣in advance of reading␣selected key vocabulary crucial to the concepts of the text and then applying that understanding as you read is an important strategy for all successful readers. Knowledge of word meanings can significantly shape how well you read a text and comprehend the writer’s message as well as the arguments the writer makes in support of that message.</vt:lpstr>
      <vt:lpstr> The list of words and phrases below should support reading comprehension by allowing you to address unfamiliar or difficult concepts prior to reading the text. This list features several key ideas, difficult phrases, or challenging words that may present some obstacles to you as you read.</vt:lpstr>
      <vt:lpstr>Working in groups, predict what you all think each word you are assigned may mean before you go to the paragraph where you will find the word or phrase. So as a group. . .</vt:lpstr>
      <vt:lpstr>1. Predict the meaning of the word or phrase by discussing what you all believe it may mean. 2. Once you have predicted a possible meaning for the word or phrase, go to the paragraph listed and find the word or phrase.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Reading Activity 11 Reading for Understanding: Stop and Respond</vt:lpstr>
      <vt:lpstr>PowerPoint Presentation</vt:lpstr>
      <vt:lpstr>PowerPoint Presentation</vt:lpstr>
      <vt:lpstr>PowerPoint Presentation</vt:lpstr>
      <vt:lpstr>PowerPoint Presentation</vt:lpstr>
      <vt:lpstr>PowerPoint Presentation</vt:lpstr>
      <vt:lpstr>Postreading Activity 12 Thinking Critically</vt:lpstr>
      <vt:lpstr>Idea chunks are just that, chunksfor the purpose of using them in your writing. The more you can write about the idea you are describing, the easier it will be to understand and explain the significance of the idea you have chosen to write about. Push yourself to be as specific as you can be. </vt:lpstr>
      <vt:lpstr>Activity 13 Summarizing and Responding</vt:lpstr>
      <vt:lpstr>Texts</vt:lpstr>
      <vt:lpstr>Prereading Activity 14 Surveying the Text</vt:lpstr>
      <vt:lpstr> </vt:lpstr>
      <vt:lpstr>Reading Activity 15 Reading for Understanding</vt:lpstr>
      <vt:lpstr>PowerPoint Presentation</vt:lpstr>
      <vt:lpstr>PowerPoint Presentation</vt:lpstr>
      <vt:lpstr>Postreading Activity 16 Summarizing and Responding</vt:lpstr>
      <vt:lpstr>Texts- “Web Site Resources” “FAQ Guide for College or Work”</vt:lpstr>
      <vt:lpstr>Prereading Activity 17 Making Predictions and Asking Questions</vt:lpstr>
      <vt:lpstr>Reading Activity 18 Considering the Structure of a Text (Web Site)</vt:lpstr>
      <vt:lpstr>Activity 19 Reading for Understanding and Collecting Information </vt:lpstr>
      <vt:lpstr>Activity 20  Summarizing Research Findings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Planning Chart</vt:lpstr>
      <vt:lpstr>PowerPoint Presentation</vt:lpstr>
      <vt:lpstr>PowerPoint Presentation</vt:lpstr>
      <vt:lpstr>Activity 25 Considering Structure: Read-Around Activity</vt:lpstr>
      <vt:lpstr>PowerPoint Presentation</vt:lpstr>
      <vt:lpstr>PowerPoint Presentation</vt:lpstr>
      <vt:lpstr>PowerPoint Presentation</vt:lpstr>
      <vt:lpstr>Revising and Editing Activity 26 Reading Rhetorically</vt:lpstr>
      <vt:lpstr>Activity 27 Editing </vt:lpstr>
      <vt:lpstr>Activity 28 Reflecting on your writing process</vt:lpstr>
      <vt:lpstr>PowerPoint Presentation</vt:lpstr>
      <vt:lpstr>PowerPoint Presentation</vt:lpstr>
    </vt:vector>
  </TitlesOfParts>
  <Company>Student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Next? Thinking About Life After High School.</dc:title>
  <dc:creator>Kathleen Curran</dc:creator>
  <cp:lastModifiedBy>installer</cp:lastModifiedBy>
  <cp:revision>28</cp:revision>
  <dcterms:created xsi:type="dcterms:W3CDTF">2012-11-16T23:23:17Z</dcterms:created>
  <dcterms:modified xsi:type="dcterms:W3CDTF">2014-09-02T20:20:48Z</dcterms:modified>
</cp:coreProperties>
</file>